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67" r:id="rId2"/>
    <p:sldId id="286" r:id="rId3"/>
    <p:sldId id="287" r:id="rId4"/>
    <p:sldId id="294" r:id="rId5"/>
    <p:sldId id="295" r:id="rId6"/>
    <p:sldId id="296" r:id="rId7"/>
    <p:sldId id="297" r:id="rId8"/>
    <p:sldId id="298" r:id="rId9"/>
    <p:sldId id="299" r:id="rId10"/>
    <p:sldId id="300" r:id="rId11"/>
    <p:sldId id="301" r:id="rId12"/>
    <p:sldId id="302" r:id="rId13"/>
    <p:sldId id="328" r:id="rId14"/>
    <p:sldId id="303" r:id="rId15"/>
    <p:sldId id="304" r:id="rId16"/>
    <p:sldId id="305" r:id="rId17"/>
    <p:sldId id="330"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6" r:id="rId35"/>
    <p:sldId id="327" r:id="rId36"/>
    <p:sldId id="329"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12">
          <p15:clr>
            <a:srgbClr val="A4A3A4"/>
          </p15:clr>
        </p15:guide>
        <p15:guide id="2" pos="64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4832"/>
    <a:srgbClr val="EECEBF"/>
    <a:srgbClr val="9B928C"/>
    <a:srgbClr val="854C35"/>
    <a:srgbClr val="C78B73"/>
    <a:srgbClr val="FCF2F3"/>
    <a:srgbClr val="653425"/>
    <a:srgbClr val="DD9C7F"/>
    <a:srgbClr val="DBB4A5"/>
    <a:srgbClr val="DBB4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14" autoAdjust="0"/>
    <p:restoredTop sz="94660"/>
  </p:normalViewPr>
  <p:slideViewPr>
    <p:cSldViewPr snapToGrid="0" showGuides="1">
      <p:cViewPr varScale="1">
        <p:scale>
          <a:sx n="105" d="100"/>
          <a:sy n="105" d="100"/>
        </p:scale>
        <p:origin x="366" y="108"/>
      </p:cViewPr>
      <p:guideLst>
        <p:guide orient="horz" pos="1012"/>
        <p:guide pos="64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437812595736"/>
          <c:y val="0.284161605930557"/>
          <c:w val="0.53891631785707605"/>
          <c:h val="0.69504608144037805"/>
        </c:manualLayout>
      </c:layout>
      <c:doughnutChart>
        <c:varyColors val="1"/>
        <c:ser>
          <c:idx val="0"/>
          <c:order val="0"/>
          <c:tx>
            <c:strRef>
              <c:f>Sheet1!$B$1</c:f>
              <c:strCache>
                <c:ptCount val="1"/>
                <c:pt idx="0">
                  <c:v>Column1</c:v>
                </c:pt>
              </c:strCache>
            </c:strRef>
          </c:tx>
          <c:spPr>
            <a:effectLst/>
          </c:spPr>
          <c:dPt>
            <c:idx val="0"/>
            <c:bubble3D val="0"/>
            <c:spPr>
              <a:solidFill>
                <a:srgbClr val="7E4832"/>
              </a:solidFill>
              <a:ln>
                <a:noFill/>
              </a:ln>
              <a:effectLst/>
            </c:spPr>
            <c:extLst>
              <c:ext xmlns:c16="http://schemas.microsoft.com/office/drawing/2014/chart" uri="{C3380CC4-5D6E-409C-BE32-E72D297353CC}">
                <c16:uniqueId val="{00000001-D3A2-4DB5-8C51-38E195C61117}"/>
              </c:ext>
            </c:extLst>
          </c:dPt>
          <c:dPt>
            <c:idx val="1"/>
            <c:bubble3D val="0"/>
            <c:spPr>
              <a:solidFill>
                <a:sysClr val="window" lastClr="FFFFFF">
                  <a:lumMod val="95000"/>
                </a:sysClr>
              </a:solidFill>
              <a:ln>
                <a:noFill/>
              </a:ln>
              <a:effectLst/>
            </c:spPr>
            <c:extLst>
              <c:ext xmlns:c16="http://schemas.microsoft.com/office/drawing/2014/chart" uri="{C3380CC4-5D6E-409C-BE32-E72D297353CC}">
                <c16:uniqueId val="{00000003-D3A2-4DB5-8C51-38E195C61117}"/>
              </c:ext>
            </c:extLst>
          </c:dPt>
          <c:cat>
            <c:numRef>
              <c:f>Sheet1!$A$2:$A$3</c:f>
              <c:numCache>
                <c:formatCode>General</c:formatCode>
                <c:ptCount val="2"/>
              </c:numCache>
            </c:numRef>
          </c:cat>
          <c:val>
            <c:numRef>
              <c:f>Sheet1!$B$2:$B$3</c:f>
              <c:numCache>
                <c:formatCode>General</c:formatCode>
                <c:ptCount val="2"/>
                <c:pt idx="0">
                  <c:v>87</c:v>
                </c:pt>
                <c:pt idx="1">
                  <c:v>13</c:v>
                </c:pt>
              </c:numCache>
            </c:numRef>
          </c:val>
          <c:extLst>
            <c:ext xmlns:c16="http://schemas.microsoft.com/office/drawing/2014/chart" uri="{C3380CC4-5D6E-409C-BE32-E72D297353CC}">
              <c16:uniqueId val="{00000004-D3A2-4DB5-8C51-38E195C61117}"/>
            </c:ext>
          </c:extLst>
        </c:ser>
        <c:dLbls>
          <c:showLegendKey val="0"/>
          <c:showVal val="0"/>
          <c:showCatName val="0"/>
          <c:showSerName val="0"/>
          <c:showPercent val="0"/>
          <c:showBubbleSize val="0"/>
          <c:showLeaderLines val="1"/>
        </c:dLbls>
        <c:firstSliceAng val="0"/>
        <c:holeSize val="82"/>
      </c:doughnutChart>
      <c:spPr>
        <a:noFill/>
        <a:ln>
          <a:noFill/>
        </a:ln>
        <a:effectLst/>
      </c:spPr>
    </c:plotArea>
    <c:plotVisOnly val="1"/>
    <c:dispBlanksAs val="zero"/>
    <c:showDLblsOverMax val="0"/>
  </c:chart>
  <c:spPr>
    <a:noFill/>
    <a:ln>
      <a:noFill/>
    </a:ln>
    <a:effectLst/>
  </c:spPr>
  <c:txPr>
    <a:bodyPr rot="0" spcFirstLastPara="0" vertOverflow="ellipsis" horzOverflow="overflow" vert="horz" wrap="square" anchor="ctr" anchorCtr="1"/>
    <a:lstStyle/>
    <a:p>
      <a:pPr>
        <a:defRPr lang="zh-CN"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effectLst/>
          </c:spPr>
          <c:dPt>
            <c:idx val="0"/>
            <c:bubble3D val="0"/>
            <c:spPr>
              <a:solidFill>
                <a:srgbClr val="7E4832"/>
              </a:solidFill>
              <a:ln>
                <a:noFill/>
              </a:ln>
              <a:effectLst/>
            </c:spPr>
            <c:extLst>
              <c:ext xmlns:c16="http://schemas.microsoft.com/office/drawing/2014/chart" uri="{C3380CC4-5D6E-409C-BE32-E72D297353CC}">
                <c16:uniqueId val="{00000001-18AE-49B4-99A6-48497061F62D}"/>
              </c:ext>
            </c:extLst>
          </c:dPt>
          <c:dPt>
            <c:idx val="1"/>
            <c:bubble3D val="0"/>
            <c:spPr>
              <a:solidFill>
                <a:sysClr val="window" lastClr="FFFFFF">
                  <a:lumMod val="95000"/>
                </a:sysClr>
              </a:solidFill>
              <a:ln>
                <a:noFill/>
              </a:ln>
              <a:effectLst/>
            </c:spPr>
            <c:extLst>
              <c:ext xmlns:c16="http://schemas.microsoft.com/office/drawing/2014/chart" uri="{C3380CC4-5D6E-409C-BE32-E72D297353CC}">
                <c16:uniqueId val="{00000003-18AE-49B4-99A6-48497061F62D}"/>
              </c:ext>
            </c:extLst>
          </c:dPt>
          <c:cat>
            <c:numRef>
              <c:f>Sheet1!$A$2:$A$3</c:f>
              <c:numCache>
                <c:formatCode>General</c:formatCode>
                <c:ptCount val="2"/>
              </c:numCache>
            </c:numRef>
          </c:cat>
          <c:val>
            <c:numRef>
              <c:f>Sheet1!$B$2:$B$3</c:f>
              <c:numCache>
                <c:formatCode>General</c:formatCode>
                <c:ptCount val="2"/>
                <c:pt idx="0">
                  <c:v>87</c:v>
                </c:pt>
                <c:pt idx="1">
                  <c:v>13</c:v>
                </c:pt>
              </c:numCache>
            </c:numRef>
          </c:val>
          <c:extLst>
            <c:ext xmlns:c16="http://schemas.microsoft.com/office/drawing/2014/chart" uri="{C3380CC4-5D6E-409C-BE32-E72D297353CC}">
              <c16:uniqueId val="{00000004-18AE-49B4-99A6-48497061F62D}"/>
            </c:ext>
          </c:extLst>
        </c:ser>
        <c:dLbls>
          <c:showLegendKey val="0"/>
          <c:showVal val="0"/>
          <c:showCatName val="0"/>
          <c:showSerName val="0"/>
          <c:showPercent val="0"/>
          <c:showBubbleSize val="0"/>
          <c:showLeaderLines val="1"/>
        </c:dLbls>
        <c:firstSliceAng val="0"/>
        <c:holeSize val="82"/>
      </c:doughnutChart>
      <c:spPr>
        <a:noFill/>
        <a:ln>
          <a:noFill/>
        </a:ln>
        <a:effectLst/>
      </c:spPr>
    </c:plotArea>
    <c:plotVisOnly val="1"/>
    <c:dispBlanksAs val="zero"/>
    <c:showDLblsOverMax val="0"/>
  </c:chart>
  <c:spPr>
    <a:noFill/>
    <a:ln>
      <a:noFill/>
    </a:ln>
    <a:effectLst/>
  </c:spPr>
  <c:txPr>
    <a:bodyPr rot="0" spcFirstLastPara="0" vertOverflow="ellipsis" horzOverflow="overflow" vert="horz" wrap="square" anchor="ctr" anchorCtr="1"/>
    <a:lstStyle/>
    <a:p>
      <a:pPr>
        <a:defRPr lang="zh-CN"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437812595736"/>
          <c:y val="0.284161605930557"/>
          <c:w val="0.53891631785707605"/>
          <c:h val="0.69504608144037805"/>
        </c:manualLayout>
      </c:layout>
      <c:doughnutChart>
        <c:varyColors val="1"/>
        <c:ser>
          <c:idx val="0"/>
          <c:order val="0"/>
          <c:tx>
            <c:strRef>
              <c:f>Sheet1!$B$1</c:f>
              <c:strCache>
                <c:ptCount val="1"/>
                <c:pt idx="0">
                  <c:v>Column1</c:v>
                </c:pt>
              </c:strCache>
            </c:strRef>
          </c:tx>
          <c:spPr>
            <a:effectLst/>
          </c:spPr>
          <c:dPt>
            <c:idx val="0"/>
            <c:bubble3D val="0"/>
            <c:spPr>
              <a:solidFill>
                <a:srgbClr val="7E4832"/>
              </a:solidFill>
              <a:ln>
                <a:noFill/>
              </a:ln>
              <a:effectLst/>
            </c:spPr>
            <c:extLst>
              <c:ext xmlns:c16="http://schemas.microsoft.com/office/drawing/2014/chart" uri="{C3380CC4-5D6E-409C-BE32-E72D297353CC}">
                <c16:uniqueId val="{00000001-4B5C-45A5-9118-915E1AB04CCB}"/>
              </c:ext>
            </c:extLst>
          </c:dPt>
          <c:dPt>
            <c:idx val="1"/>
            <c:bubble3D val="0"/>
            <c:spPr>
              <a:solidFill>
                <a:sysClr val="window" lastClr="FFFFFF">
                  <a:lumMod val="95000"/>
                </a:sysClr>
              </a:solidFill>
              <a:ln>
                <a:noFill/>
              </a:ln>
              <a:effectLst/>
            </c:spPr>
            <c:extLst>
              <c:ext xmlns:c16="http://schemas.microsoft.com/office/drawing/2014/chart" uri="{C3380CC4-5D6E-409C-BE32-E72D297353CC}">
                <c16:uniqueId val="{00000003-4B5C-45A5-9118-915E1AB04CCB}"/>
              </c:ext>
            </c:extLst>
          </c:dPt>
          <c:cat>
            <c:numRef>
              <c:f>Sheet1!$A$2:$A$3</c:f>
              <c:numCache>
                <c:formatCode>General</c:formatCode>
                <c:ptCount val="2"/>
              </c:numCache>
            </c:numRef>
          </c:cat>
          <c:val>
            <c:numRef>
              <c:f>Sheet1!$B$2:$B$3</c:f>
              <c:numCache>
                <c:formatCode>General</c:formatCode>
                <c:ptCount val="2"/>
                <c:pt idx="0">
                  <c:v>87</c:v>
                </c:pt>
                <c:pt idx="1">
                  <c:v>13</c:v>
                </c:pt>
              </c:numCache>
            </c:numRef>
          </c:val>
          <c:extLst>
            <c:ext xmlns:c16="http://schemas.microsoft.com/office/drawing/2014/chart" uri="{C3380CC4-5D6E-409C-BE32-E72D297353CC}">
              <c16:uniqueId val="{00000004-4B5C-45A5-9118-915E1AB04CCB}"/>
            </c:ext>
          </c:extLst>
        </c:ser>
        <c:dLbls>
          <c:showLegendKey val="0"/>
          <c:showVal val="0"/>
          <c:showCatName val="0"/>
          <c:showSerName val="0"/>
          <c:showPercent val="0"/>
          <c:showBubbleSize val="0"/>
          <c:showLeaderLines val="1"/>
        </c:dLbls>
        <c:firstSliceAng val="0"/>
        <c:holeSize val="82"/>
      </c:doughnutChart>
      <c:spPr>
        <a:noFill/>
        <a:ln>
          <a:noFill/>
        </a:ln>
        <a:effectLst/>
      </c:spPr>
    </c:plotArea>
    <c:plotVisOnly val="1"/>
    <c:dispBlanksAs val="zero"/>
    <c:showDLblsOverMax val="0"/>
  </c:chart>
  <c:spPr>
    <a:noFill/>
    <a:ln>
      <a:noFill/>
    </a:ln>
    <a:effectLst/>
  </c:spPr>
  <c:txPr>
    <a:bodyPr rot="0" spcFirstLastPara="0" vertOverflow="ellipsis" horzOverflow="overflow" vert="horz" wrap="square" anchor="ctr" anchorCtr="1"/>
    <a:lstStyle/>
    <a:p>
      <a:pPr>
        <a:defRPr lang="zh-CN" sz="18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437812595736"/>
          <c:y val="0.284161605930557"/>
          <c:w val="0.53891631785707605"/>
          <c:h val="0.69504608144037805"/>
        </c:manualLayout>
      </c:layout>
      <c:doughnutChart>
        <c:varyColors val="1"/>
        <c:ser>
          <c:idx val="0"/>
          <c:order val="0"/>
          <c:tx>
            <c:strRef>
              <c:f>Sheet1!$B$1</c:f>
              <c:strCache>
                <c:ptCount val="1"/>
                <c:pt idx="0">
                  <c:v>Column1</c:v>
                </c:pt>
              </c:strCache>
            </c:strRef>
          </c:tx>
          <c:spPr>
            <a:effectLst/>
          </c:spPr>
          <c:dPt>
            <c:idx val="0"/>
            <c:bubble3D val="0"/>
            <c:spPr>
              <a:solidFill>
                <a:srgbClr val="7E4832"/>
              </a:solidFill>
              <a:ln>
                <a:noFill/>
              </a:ln>
              <a:effectLst/>
            </c:spPr>
            <c:extLst>
              <c:ext xmlns:c16="http://schemas.microsoft.com/office/drawing/2014/chart" uri="{C3380CC4-5D6E-409C-BE32-E72D297353CC}">
                <c16:uniqueId val="{00000001-4AD4-4DE8-95B6-8903F815619D}"/>
              </c:ext>
            </c:extLst>
          </c:dPt>
          <c:dPt>
            <c:idx val="1"/>
            <c:bubble3D val="0"/>
            <c:spPr>
              <a:solidFill>
                <a:sysClr val="window" lastClr="FFFFFF">
                  <a:lumMod val="95000"/>
                </a:sysClr>
              </a:solidFill>
              <a:ln>
                <a:noFill/>
              </a:ln>
              <a:effectLst/>
            </c:spPr>
            <c:extLst>
              <c:ext xmlns:c16="http://schemas.microsoft.com/office/drawing/2014/chart" uri="{C3380CC4-5D6E-409C-BE32-E72D297353CC}">
                <c16:uniqueId val="{00000003-4AD4-4DE8-95B6-8903F815619D}"/>
              </c:ext>
            </c:extLst>
          </c:dPt>
          <c:cat>
            <c:numRef>
              <c:f>Sheet1!$A$2:$A$3</c:f>
              <c:numCache>
                <c:formatCode>General</c:formatCode>
                <c:ptCount val="2"/>
              </c:numCache>
            </c:numRef>
          </c:cat>
          <c:val>
            <c:numRef>
              <c:f>Sheet1!$B$2:$B$3</c:f>
              <c:numCache>
                <c:formatCode>General</c:formatCode>
                <c:ptCount val="2"/>
                <c:pt idx="0">
                  <c:v>87</c:v>
                </c:pt>
                <c:pt idx="1">
                  <c:v>13</c:v>
                </c:pt>
              </c:numCache>
            </c:numRef>
          </c:val>
          <c:extLst>
            <c:ext xmlns:c16="http://schemas.microsoft.com/office/drawing/2014/chart" uri="{C3380CC4-5D6E-409C-BE32-E72D297353CC}">
              <c16:uniqueId val="{00000004-4AD4-4DE8-95B6-8903F815619D}"/>
            </c:ext>
          </c:extLst>
        </c:ser>
        <c:dLbls>
          <c:showLegendKey val="0"/>
          <c:showVal val="0"/>
          <c:showCatName val="0"/>
          <c:showSerName val="0"/>
          <c:showPercent val="0"/>
          <c:showBubbleSize val="0"/>
          <c:showLeaderLines val="1"/>
        </c:dLbls>
        <c:firstSliceAng val="0"/>
        <c:holeSize val="82"/>
      </c:doughnutChart>
      <c:spPr>
        <a:noFill/>
        <a:ln>
          <a:noFill/>
        </a:ln>
        <a:effectLst/>
      </c:spPr>
    </c:plotArea>
    <c:plotVisOnly val="1"/>
    <c:dispBlanksAs val="zero"/>
    <c:showDLblsOverMax val="0"/>
  </c:chart>
  <c:spPr>
    <a:noFill/>
    <a:ln>
      <a:noFill/>
    </a:ln>
    <a:effectLst/>
  </c:spPr>
  <c:txPr>
    <a:bodyPr rot="0" spcFirstLastPara="0" vertOverflow="ellipsis" horzOverflow="overflow" vert="horz" wrap="square" anchor="ctr" anchorCtr="1"/>
    <a:lstStyle/>
    <a:p>
      <a:pPr>
        <a:defRPr lang="zh-CN" sz="1800"/>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437812595736"/>
          <c:y val="0.284161605930557"/>
          <c:w val="0.53891631785707605"/>
          <c:h val="0.69504608144037805"/>
        </c:manualLayout>
      </c:layout>
      <c:doughnutChart>
        <c:varyColors val="1"/>
        <c:ser>
          <c:idx val="0"/>
          <c:order val="0"/>
          <c:tx>
            <c:strRef>
              <c:f>Sheet1!$B$1</c:f>
              <c:strCache>
                <c:ptCount val="1"/>
                <c:pt idx="0">
                  <c:v>Column1</c:v>
                </c:pt>
              </c:strCache>
            </c:strRef>
          </c:tx>
          <c:spPr>
            <a:effectLst/>
          </c:spPr>
          <c:dPt>
            <c:idx val="0"/>
            <c:bubble3D val="0"/>
            <c:spPr>
              <a:solidFill>
                <a:srgbClr val="7E4832"/>
              </a:solidFill>
              <a:ln>
                <a:noFill/>
              </a:ln>
              <a:effectLst/>
            </c:spPr>
            <c:extLst>
              <c:ext xmlns:c16="http://schemas.microsoft.com/office/drawing/2014/chart" uri="{C3380CC4-5D6E-409C-BE32-E72D297353CC}">
                <c16:uniqueId val="{00000001-84D7-486F-9A1C-E397BF16A97F}"/>
              </c:ext>
            </c:extLst>
          </c:dPt>
          <c:dPt>
            <c:idx val="1"/>
            <c:bubble3D val="0"/>
            <c:spPr>
              <a:solidFill>
                <a:sysClr val="window" lastClr="FFFFFF">
                  <a:lumMod val="95000"/>
                </a:sysClr>
              </a:solidFill>
              <a:ln>
                <a:noFill/>
              </a:ln>
              <a:effectLst/>
            </c:spPr>
            <c:extLst>
              <c:ext xmlns:c16="http://schemas.microsoft.com/office/drawing/2014/chart" uri="{C3380CC4-5D6E-409C-BE32-E72D297353CC}">
                <c16:uniqueId val="{00000003-84D7-486F-9A1C-E397BF16A97F}"/>
              </c:ext>
            </c:extLst>
          </c:dPt>
          <c:cat>
            <c:numRef>
              <c:f>Sheet1!$A$2:$A$3</c:f>
              <c:numCache>
                <c:formatCode>General</c:formatCode>
                <c:ptCount val="2"/>
              </c:numCache>
            </c:numRef>
          </c:cat>
          <c:val>
            <c:numRef>
              <c:f>Sheet1!$B$2:$B$3</c:f>
              <c:numCache>
                <c:formatCode>General</c:formatCode>
                <c:ptCount val="2"/>
                <c:pt idx="0">
                  <c:v>87</c:v>
                </c:pt>
                <c:pt idx="1">
                  <c:v>13</c:v>
                </c:pt>
              </c:numCache>
            </c:numRef>
          </c:val>
          <c:extLst>
            <c:ext xmlns:c16="http://schemas.microsoft.com/office/drawing/2014/chart" uri="{C3380CC4-5D6E-409C-BE32-E72D297353CC}">
              <c16:uniqueId val="{00000004-84D7-486F-9A1C-E397BF16A97F}"/>
            </c:ext>
          </c:extLst>
        </c:ser>
        <c:dLbls>
          <c:showLegendKey val="0"/>
          <c:showVal val="0"/>
          <c:showCatName val="0"/>
          <c:showSerName val="0"/>
          <c:showPercent val="0"/>
          <c:showBubbleSize val="0"/>
          <c:showLeaderLines val="1"/>
        </c:dLbls>
        <c:firstSliceAng val="0"/>
        <c:holeSize val="82"/>
      </c:doughnutChart>
      <c:spPr>
        <a:noFill/>
        <a:ln>
          <a:noFill/>
        </a:ln>
        <a:effectLst/>
      </c:spPr>
    </c:plotArea>
    <c:plotVisOnly val="1"/>
    <c:dispBlanksAs val="zero"/>
    <c:showDLblsOverMax val="0"/>
  </c:chart>
  <c:spPr>
    <a:noFill/>
    <a:ln>
      <a:noFill/>
    </a:ln>
    <a:effectLst/>
  </c:spPr>
  <c:txPr>
    <a:bodyPr rot="0" spcFirstLastPara="0" vertOverflow="ellipsis" horzOverflow="overflow" vert="horz" wrap="square" anchor="ctr" anchorCtr="1"/>
    <a:lstStyle/>
    <a:p>
      <a:pPr>
        <a:defRPr lang="zh-CN"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B99A80-F270-46B8-B4D5-3CDDDDE53A25}" type="datetimeFigureOut">
              <a:rPr lang="zh-CN" altLang="en-US" smtClean="0"/>
              <a:t>2019/7/24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6CB882-89F5-44FD-BC0E-1060B81B280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6CB882-89F5-44FD-BC0E-1060B81B2806}"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6CB882-89F5-44FD-BC0E-1060B81B2806}"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6CB882-89F5-44FD-BC0E-1060B81B2806}" type="slidenum">
              <a:rPr lang="zh-CN" altLang="en-US" smtClean="0"/>
              <a:t>9</a:t>
            </a:fld>
            <a:endParaRPr lang="zh-CN" altLang="en-US"/>
          </a:p>
        </p:txBody>
      </p:sp>
    </p:spTree>
    <p:extLst>
      <p:ext uri="{BB962C8B-B14F-4D97-AF65-F5344CB8AC3E}">
        <p14:creationId xmlns:p14="http://schemas.microsoft.com/office/powerpoint/2010/main" val="507401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B09BB8FB-05FB-4D76-A9C5-8AF7517F8346}" type="datetimeFigureOut">
              <a:rPr lang="zh-CN" altLang="en-US" smtClean="0"/>
              <a:t>2019/7/24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571BBE2-2F66-4FA9-974F-2E3C3ADF3EE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09BB8FB-05FB-4D76-A9C5-8AF7517F8346}" type="datetimeFigureOut">
              <a:rPr lang="zh-CN" altLang="en-US" smtClean="0"/>
              <a:t>2019/7/24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571BBE2-2F66-4FA9-974F-2E3C3ADF3EE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09BB8FB-05FB-4D76-A9C5-8AF7517F8346}" type="datetimeFigureOut">
              <a:rPr lang="zh-CN" altLang="en-US" smtClean="0"/>
              <a:t>2019/7/24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571BBE2-2F66-4FA9-974F-2E3C3ADF3EE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09BB8FB-05FB-4D76-A9C5-8AF7517F8346}" type="datetimeFigureOut">
              <a:rPr lang="zh-CN" altLang="en-US" smtClean="0"/>
              <a:t>2019/7/24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571BBE2-2F66-4FA9-974F-2E3C3ADF3EE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09BB8FB-05FB-4D76-A9C5-8AF7517F8346}" type="datetimeFigureOut">
              <a:rPr lang="zh-CN" altLang="en-US" smtClean="0"/>
              <a:t>2019/7/24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571BBE2-2F66-4FA9-974F-2E3C3ADF3EE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09BB8FB-05FB-4D76-A9C5-8AF7517F8346}" type="datetimeFigureOut">
              <a:rPr lang="zh-CN" altLang="en-US" smtClean="0"/>
              <a:t>2019/7/24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571BBE2-2F66-4FA9-974F-2E3C3ADF3EE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09BB8FB-05FB-4D76-A9C5-8AF7517F8346}" type="datetimeFigureOut">
              <a:rPr lang="zh-CN" altLang="en-US" smtClean="0"/>
              <a:t>2019/7/24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571BBE2-2F66-4FA9-974F-2E3C3ADF3EE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09BB8FB-05FB-4D76-A9C5-8AF7517F8346}" type="datetimeFigureOut">
              <a:rPr lang="zh-CN" altLang="en-US" smtClean="0"/>
              <a:t>2019/7/24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571BBE2-2F66-4FA9-974F-2E3C3ADF3EE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BB8FB-05FB-4D76-A9C5-8AF7517F8346}" type="datetimeFigureOut">
              <a:rPr lang="zh-CN" altLang="en-US" smtClean="0"/>
              <a:t>2019/7/24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571BBE2-2F66-4FA9-974F-2E3C3ADF3EE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09BB8FB-05FB-4D76-A9C5-8AF7517F8346}" type="datetimeFigureOut">
              <a:rPr lang="zh-CN" altLang="en-US" smtClean="0"/>
              <a:t>2019/7/24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571BBE2-2F66-4FA9-974F-2E3C3ADF3EE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09BB8FB-05FB-4D76-A9C5-8AF7517F8346}" type="datetimeFigureOut">
              <a:rPr lang="zh-CN" altLang="en-US" smtClean="0"/>
              <a:t>2019/7/24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571BBE2-2F66-4FA9-974F-2E3C3ADF3EE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9BB8FB-05FB-4D76-A9C5-8AF7517F8346}" type="datetimeFigureOut">
              <a:rPr lang="zh-CN" altLang="en-US" smtClean="0"/>
              <a:t>2019/7/24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71BBE2-2F66-4FA9-974F-2E3C3ADF3EE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21.wmf"/><Relationship Id="rId7"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slideLayout" Target="../slideLayouts/slideLayout6.xml"/><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 Id="rId5" Type="http://schemas.openxmlformats.org/officeDocument/2006/relationships/image" Target="../media/image32.jpe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6.wm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wmf"/><Relationship Id="rId5" Type="http://schemas.openxmlformats.org/officeDocument/2006/relationships/image" Target="../media/image4.wmf"/><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slideLayout" Target="../slideLayouts/slideLayout6.xml"/><Relationship Id="rId4" Type="http://schemas.openxmlformats.org/officeDocument/2006/relationships/image" Target="../media/image57.wmf"/></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6.wmf"/><Relationship Id="rId1" Type="http://schemas.openxmlformats.org/officeDocument/2006/relationships/slideLayout" Target="../slideLayouts/slideLayout6.xml"/><Relationship Id="rId6" Type="http://schemas.openxmlformats.org/officeDocument/2006/relationships/image" Target="../media/image12.jpeg"/><Relationship Id="rId5" Type="http://schemas.openxmlformats.org/officeDocument/2006/relationships/image" Target="../media/image11.wmf"/><Relationship Id="rId4" Type="http://schemas.openxmlformats.org/officeDocument/2006/relationships/image" Target="../media/image10.wmf"/></Relationships>
</file>

<file path=ppt/slides/_rels/slide7.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slideLayout" Target="../slideLayouts/slideLayout6.xml"/><Relationship Id="rId5" Type="http://schemas.openxmlformats.org/officeDocument/2006/relationships/image" Target="../media/image16.wmf"/><Relationship Id="rId4" Type="http://schemas.openxmlformats.org/officeDocument/2006/relationships/image" Target="../media/image15.wmf"/></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46" y="-238712"/>
            <a:ext cx="12462163" cy="7788852"/>
          </a:xfrm>
          <a:prstGeom prst="rect">
            <a:avLst/>
          </a:prstGeom>
        </p:spPr>
      </p:pic>
      <p:sp>
        <p:nvSpPr>
          <p:cNvPr id="16" name="矩形 15"/>
          <p:cNvSpPr/>
          <p:nvPr/>
        </p:nvSpPr>
        <p:spPr>
          <a:xfrm>
            <a:off x="-579329" y="1533832"/>
            <a:ext cx="13641685" cy="3312912"/>
          </a:xfrm>
          <a:prstGeom prst="rect">
            <a:avLst/>
          </a:prstGeom>
          <a:solidFill>
            <a:srgbClr val="EECEBF">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4"/>
          <p:cNvSpPr txBox="1"/>
          <p:nvPr/>
        </p:nvSpPr>
        <p:spPr>
          <a:xfrm>
            <a:off x="2156662" y="3274626"/>
            <a:ext cx="7878675" cy="1015663"/>
          </a:xfrm>
          <a:prstGeom prst="rect">
            <a:avLst/>
          </a:prstGeom>
          <a:noFill/>
        </p:spPr>
        <p:txBody>
          <a:bodyPr wrap="square" rtlCol="0">
            <a:spAutoFit/>
          </a:bodyPr>
          <a:lstStyle/>
          <a:p>
            <a:pPr algn="ctr"/>
            <a:r>
              <a:rPr lang="zh-CN" altLang="zh-CN" sz="6000" b="1" dirty="0">
                <a:solidFill>
                  <a:schemeClr val="bg1"/>
                </a:solidFill>
                <a:latin typeface="微软雅黑" panose="020B0503020204020204" pitchFamily="34" charset="-122"/>
                <a:ea typeface="微软雅黑" panose="020B0503020204020204" pitchFamily="34" charset="-122"/>
              </a:rPr>
              <a:t>空</a:t>
            </a:r>
            <a:r>
              <a:rPr lang="en-US" altLang="zh-CN" sz="6000" b="1" dirty="0">
                <a:solidFill>
                  <a:schemeClr val="bg1"/>
                </a:solidFill>
                <a:latin typeface="微软雅黑" panose="020B0503020204020204" pitchFamily="34" charset="-122"/>
                <a:ea typeface="微软雅黑" panose="020B0503020204020204" pitchFamily="34" charset="-122"/>
              </a:rPr>
              <a:t> </a:t>
            </a:r>
            <a:r>
              <a:rPr lang="zh-CN" altLang="zh-CN" sz="6000" b="1" dirty="0">
                <a:solidFill>
                  <a:schemeClr val="bg1"/>
                </a:solidFill>
                <a:latin typeface="微软雅黑" panose="020B0503020204020204" pitchFamily="34" charset="-122"/>
                <a:ea typeface="微软雅黑" panose="020B0503020204020204" pitchFamily="34" charset="-122"/>
              </a:rPr>
              <a:t>间</a:t>
            </a:r>
            <a:r>
              <a:rPr lang="en-US" altLang="zh-CN" sz="6000" b="1" dirty="0">
                <a:solidFill>
                  <a:schemeClr val="bg1"/>
                </a:solidFill>
                <a:latin typeface="微软雅黑" panose="020B0503020204020204" pitchFamily="34" charset="-122"/>
                <a:ea typeface="微软雅黑" panose="020B0503020204020204" pitchFamily="34" charset="-122"/>
              </a:rPr>
              <a:t> </a:t>
            </a:r>
            <a:r>
              <a:rPr lang="zh-CN" altLang="en-US" sz="6000" b="1" dirty="0">
                <a:solidFill>
                  <a:schemeClr val="bg1"/>
                </a:solidFill>
                <a:latin typeface="微软雅黑" panose="020B0503020204020204" pitchFamily="34" charset="-122"/>
                <a:ea typeface="微软雅黑" panose="020B0503020204020204" pitchFamily="34" charset="-122"/>
              </a:rPr>
              <a:t>格 局</a:t>
            </a:r>
          </a:p>
        </p:txBody>
      </p:sp>
      <p:sp>
        <p:nvSpPr>
          <p:cNvPr id="34" name="矩形 33"/>
          <p:cNvSpPr/>
          <p:nvPr/>
        </p:nvSpPr>
        <p:spPr>
          <a:xfrm rot="18890443">
            <a:off x="3112702" y="-4164590"/>
            <a:ext cx="5962656" cy="5962656"/>
          </a:xfrm>
          <a:prstGeom prst="rect">
            <a:avLst/>
          </a:prstGeom>
          <a:solidFill>
            <a:schemeClr val="bg1">
              <a:lumMod val="8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rot="18890443">
            <a:off x="2931207" y="-4323846"/>
            <a:ext cx="6263790" cy="6263790"/>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4"/>
          <p:cNvSpPr txBox="1"/>
          <p:nvPr/>
        </p:nvSpPr>
        <p:spPr>
          <a:xfrm>
            <a:off x="5377180" y="1356995"/>
            <a:ext cx="1591945" cy="1322070"/>
          </a:xfrm>
          <a:prstGeom prst="rect">
            <a:avLst/>
          </a:prstGeom>
          <a:noFill/>
        </p:spPr>
        <p:txBody>
          <a:bodyPr wrap="square" rtlCol="0">
            <a:spAutoFit/>
          </a:bodyPr>
          <a:lstStyle/>
          <a:p>
            <a:r>
              <a:rPr lang="en-US" altLang="zh-CN" sz="8000" b="1" dirty="0">
                <a:solidFill>
                  <a:schemeClr val="bg1"/>
                </a:solidFill>
                <a:latin typeface="微软雅黑" panose="020B0503020204020204" pitchFamily="34" charset="-122"/>
                <a:ea typeface="微软雅黑" panose="020B0503020204020204" pitchFamily="34" charset="-122"/>
              </a:rPr>
              <a:t>06</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7019778" y="661183"/>
            <a:ext cx="5172222" cy="5500466"/>
          </a:xfrm>
          <a:prstGeom prst="rect">
            <a:avLst/>
          </a:prstGeom>
          <a:solidFill>
            <a:srgbClr val="7E4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21972" y="661182"/>
            <a:ext cx="7341750" cy="5500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508511" y="-551377"/>
            <a:ext cx="3174978" cy="1567782"/>
          </a:xfrm>
          <a:prstGeom prst="rect">
            <a:avLst/>
          </a:prstGeom>
          <a:solidFill>
            <a:schemeClr val="bg1"/>
          </a:solidFill>
          <a:ln w="69850">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37" name="标题 1"/>
          <p:cNvSpPr txBox="1"/>
          <p:nvPr/>
        </p:nvSpPr>
        <p:spPr>
          <a:xfrm>
            <a:off x="4679916" y="320453"/>
            <a:ext cx="2832168"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latin typeface="微软雅黑" panose="020B0503020204020204" pitchFamily="34" charset="-122"/>
                <a:ea typeface="微软雅黑" panose="020B0503020204020204" pitchFamily="34" charset="-122"/>
              </a:rPr>
              <a:t>空间句法</a:t>
            </a:r>
            <a:endParaRPr lang="zh-CN" altLang="en-US" sz="2400" dirty="0">
              <a:latin typeface="微软雅黑" panose="020B0503020204020204" pitchFamily="34" charset="-122"/>
              <a:ea typeface="微软雅黑" panose="020B0503020204020204" pitchFamily="34" charset="-122"/>
            </a:endParaRPr>
          </a:p>
        </p:txBody>
      </p:sp>
      <p:sp>
        <p:nvSpPr>
          <p:cNvPr id="7" name="矩形 6"/>
          <p:cNvSpPr/>
          <p:nvPr/>
        </p:nvSpPr>
        <p:spPr>
          <a:xfrm>
            <a:off x="7683500" y="2087245"/>
            <a:ext cx="3898900" cy="2584450"/>
          </a:xfrm>
          <a:prstGeom prst="rect">
            <a:avLst/>
          </a:prstGeom>
        </p:spPr>
        <p:txBody>
          <a:bodyPr wrap="square">
            <a:spAutoFit/>
          </a:bodyPr>
          <a:lstStyle/>
          <a:p>
            <a:pPr fontAlgn="auto">
              <a:lnSpc>
                <a:spcPct val="150000"/>
              </a:lnSpc>
            </a:pPr>
            <a:r>
              <a:rPr lang="zh-CN"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空间句法(Space Syntax)是拓扑研究方法的深化。主要用</a:t>
            </a:r>
            <a:r>
              <a:rPr lang="zh-CN" altLang="zh-CN" dirty="0">
                <a:solidFill>
                  <a:srgbClr val="EECEBF"/>
                </a:solidFill>
                <a:latin typeface="微软雅黑" panose="020B0503020204020204" pitchFamily="34" charset="-122"/>
                <a:ea typeface="微软雅黑" panose="020B0503020204020204" pitchFamily="34" charset="-122"/>
                <a:cs typeface="微软雅黑" panose="020B0503020204020204" pitchFamily="34" charset="-122"/>
              </a:rPr>
              <a:t>中心度</a:t>
            </a:r>
            <a:r>
              <a:rPr lang="zh-CN"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和</a:t>
            </a:r>
            <a:r>
              <a:rPr lang="zh-CN" altLang="zh-CN" dirty="0">
                <a:solidFill>
                  <a:srgbClr val="EECEBF"/>
                </a:solidFill>
                <a:latin typeface="微软雅黑" panose="020B0503020204020204" pitchFamily="34" charset="-122"/>
                <a:ea typeface="微软雅黑" panose="020B0503020204020204" pitchFamily="34" charset="-122"/>
                <a:cs typeface="微软雅黑" panose="020B0503020204020204" pitchFamily="34" charset="-122"/>
              </a:rPr>
              <a:t>连接度</a:t>
            </a:r>
            <a:r>
              <a:rPr lang="zh-CN"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两各拓扑学的概念来量化分析网络的优化程度，并在拓扑研究基础上增加了人在空间中的实际活动和空间结构感受，以及对空间社会性的认识。</a:t>
            </a:r>
          </a:p>
        </p:txBody>
      </p:sp>
      <p:sp>
        <p:nvSpPr>
          <p:cNvPr id="34" name="矩形 33"/>
          <p:cNvSpPr/>
          <p:nvPr/>
        </p:nvSpPr>
        <p:spPr>
          <a:xfrm>
            <a:off x="1679451" y="1626656"/>
            <a:ext cx="1402080" cy="460375"/>
          </a:xfrm>
          <a:prstGeom prst="rect">
            <a:avLst/>
          </a:prstGeom>
        </p:spPr>
        <p:txBody>
          <a:bodyPr wrap="none">
            <a:spAutoFit/>
          </a:bodyPr>
          <a:lstStyle/>
          <a:p>
            <a:r>
              <a:rPr lang="zh-CN" sz="2400" b="1" dirty="0" smtClean="0">
                <a:latin typeface="微软雅黑" panose="020B0503020204020204" pitchFamily="34" charset="-122"/>
                <a:ea typeface="微软雅黑" panose="020B0503020204020204" pitchFamily="34" charset="-122"/>
              </a:rPr>
              <a:t>基本概念</a:t>
            </a:r>
            <a:endParaRPr lang="zh-CN" sz="2400" b="1" dirty="0">
              <a:latin typeface="微软雅黑" panose="020B0503020204020204" pitchFamily="34" charset="-122"/>
              <a:ea typeface="微软雅黑" panose="020B0503020204020204" pitchFamily="34" charset="-122"/>
            </a:endParaRPr>
          </a:p>
        </p:txBody>
      </p:sp>
      <p:sp>
        <p:nvSpPr>
          <p:cNvPr id="10" name="矩形 9"/>
          <p:cNvSpPr/>
          <p:nvPr/>
        </p:nvSpPr>
        <p:spPr>
          <a:xfrm>
            <a:off x="2280285" y="2998470"/>
            <a:ext cx="2856230" cy="398780"/>
          </a:xfrm>
          <a:prstGeom prst="rect">
            <a:avLst/>
          </a:prstGeom>
        </p:spPr>
        <p:txBody>
          <a:bodyPr wrap="square">
            <a:spAutoFit/>
          </a:body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空间之间的连接关系</a:t>
            </a:r>
          </a:p>
        </p:txBody>
      </p:sp>
      <p:sp>
        <p:nvSpPr>
          <p:cNvPr id="45" name="矩形 44"/>
          <p:cNvSpPr/>
          <p:nvPr/>
        </p:nvSpPr>
        <p:spPr>
          <a:xfrm>
            <a:off x="2284095" y="3970020"/>
            <a:ext cx="2790825" cy="398780"/>
          </a:xfrm>
          <a:prstGeom prst="rect">
            <a:avLst/>
          </a:prstGeom>
        </p:spPr>
        <p:txBody>
          <a:bodyPr wrap="square">
            <a:spAutoFit/>
          </a:bodyPr>
          <a:lstStyle/>
          <a:p>
            <a:pPr indent="0">
              <a:buFont typeface="Arial" panose="020B0604020202020204" pitchFamily="34" charset="0"/>
              <a:buNone/>
            </a:pPr>
            <a:r>
              <a:rPr lang="zh-CN" altLang="zh-CN" sz="2000" dirty="0">
                <a:latin typeface="微软雅黑" panose="020B0503020204020204" pitchFamily="34" charset="-122"/>
                <a:ea typeface="微软雅黑" panose="020B0503020204020204" pitchFamily="34" charset="-122"/>
              </a:rPr>
              <a:t>空间关系的拓扑学表达</a:t>
            </a:r>
          </a:p>
        </p:txBody>
      </p:sp>
      <p:sp>
        <p:nvSpPr>
          <p:cNvPr id="5" name="文本框 4"/>
          <p:cNvSpPr txBox="1"/>
          <p:nvPr/>
        </p:nvSpPr>
        <p:spPr>
          <a:xfrm>
            <a:off x="1402080" y="3677285"/>
            <a:ext cx="449580" cy="1014730"/>
          </a:xfrm>
          <a:prstGeom prst="rect">
            <a:avLst/>
          </a:prstGeom>
          <a:noFill/>
        </p:spPr>
        <p:txBody>
          <a:bodyPr wrap="square" rtlCol="0">
            <a:spAutoFit/>
          </a:bodyPr>
          <a:lstStyle/>
          <a:p>
            <a:r>
              <a:rPr lang="zh-CN" altLang="en-US" sz="2000" b="1">
                <a:latin typeface="微软雅黑" panose="020B0503020204020204" pitchFamily="34" charset="-122"/>
                <a:ea typeface="微软雅黑" panose="020B0503020204020204" pitchFamily="34" charset="-122"/>
              </a:rPr>
              <a:t>凸空间</a:t>
            </a:r>
          </a:p>
        </p:txBody>
      </p:sp>
      <p:sp>
        <p:nvSpPr>
          <p:cNvPr id="46" name="左大括号 45"/>
          <p:cNvSpPr/>
          <p:nvPr/>
        </p:nvSpPr>
        <p:spPr>
          <a:xfrm>
            <a:off x="2034540" y="3199765"/>
            <a:ext cx="107315" cy="195961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
        <p:nvSpPr>
          <p:cNvPr id="8" name="矩形 7"/>
          <p:cNvSpPr/>
          <p:nvPr/>
        </p:nvSpPr>
        <p:spPr>
          <a:xfrm>
            <a:off x="2296160" y="4931410"/>
            <a:ext cx="2724150" cy="398780"/>
          </a:xfrm>
          <a:prstGeom prst="rect">
            <a:avLst/>
          </a:prstGeom>
        </p:spPr>
        <p:txBody>
          <a:bodyPr wrap="square">
            <a:spAutoFit/>
          </a:bodyPr>
          <a:lstStyle/>
          <a:p>
            <a:pPr indent="0">
              <a:buFont typeface="Arial" panose="020B0604020202020204" pitchFamily="34" charset="0"/>
              <a:buNone/>
            </a:pPr>
            <a:r>
              <a:rPr lang="zh-CN" altLang="zh-CN" sz="2000" dirty="0">
                <a:latin typeface="微软雅黑" panose="020B0503020204020204" pitchFamily="34" charset="-122"/>
                <a:ea typeface="微软雅黑" panose="020B0503020204020204" pitchFamily="34" charset="-122"/>
              </a:rPr>
              <a:t>空间句法形态变量计算</a:t>
            </a:r>
          </a:p>
        </p:txBody>
      </p:sp>
      <p:sp>
        <p:nvSpPr>
          <p:cNvPr id="11" name="左大括号 10"/>
          <p:cNvSpPr/>
          <p:nvPr/>
        </p:nvSpPr>
        <p:spPr>
          <a:xfrm>
            <a:off x="4843780" y="2797810"/>
            <a:ext cx="76200" cy="7588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
        <p:nvSpPr>
          <p:cNvPr id="12" name="矩形 11"/>
          <p:cNvSpPr/>
          <p:nvPr/>
        </p:nvSpPr>
        <p:spPr>
          <a:xfrm>
            <a:off x="4949825" y="2599690"/>
            <a:ext cx="1306195" cy="398780"/>
          </a:xfrm>
          <a:prstGeom prst="rect">
            <a:avLst/>
          </a:prstGeom>
        </p:spPr>
        <p:txBody>
          <a:bodyPr wrap="square">
            <a:spAutoFit/>
          </a:body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直接连接</a:t>
            </a:r>
          </a:p>
        </p:txBody>
      </p:sp>
      <p:sp>
        <p:nvSpPr>
          <p:cNvPr id="13" name="矩形 12"/>
          <p:cNvSpPr/>
          <p:nvPr/>
        </p:nvSpPr>
        <p:spPr>
          <a:xfrm>
            <a:off x="4949825" y="3305175"/>
            <a:ext cx="1306195" cy="398780"/>
          </a:xfrm>
          <a:prstGeom prst="rect">
            <a:avLst/>
          </a:prstGeom>
        </p:spPr>
        <p:txBody>
          <a:bodyPr wrap="square">
            <a:spAutoFit/>
          </a:body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间接连接</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4824228" y="1151945"/>
            <a:ext cx="0" cy="496817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ïşľîḓê"/>
          <p:cNvGrpSpPr/>
          <p:nvPr/>
        </p:nvGrpSpPr>
        <p:grpSpPr>
          <a:xfrm>
            <a:off x="5347969" y="2039620"/>
            <a:ext cx="6445251" cy="321309"/>
            <a:chOff x="7389564" y="1965639"/>
            <a:chExt cx="4495429" cy="321510"/>
          </a:xfrm>
        </p:grpSpPr>
        <p:sp>
          <p:nvSpPr>
            <p:cNvPr id="25" name="íşḻïḑè"/>
            <p:cNvSpPr/>
            <p:nvPr/>
          </p:nvSpPr>
          <p:spPr bwMode="auto">
            <a:xfrm flipH="1">
              <a:off x="7389564" y="2078739"/>
              <a:ext cx="146157" cy="208410"/>
            </a:xfrm>
            <a:prstGeom prst="ellipse">
              <a:avLst/>
            </a:prstGeom>
            <a:solidFill>
              <a:srgbClr val="FCF2F3"/>
            </a:solidFill>
            <a:ln w="9525">
              <a:noFill/>
              <a:round/>
            </a:ln>
          </p:spPr>
          <p:txBody>
            <a:bodyPr wrap="square" lIns="91440" tIns="45720" rIns="91440" bIns="45720" anchor="ctr">
              <a:normAutofit fontScale="25000" lnSpcReduction="20000"/>
            </a:bodyPr>
            <a:lstStyle/>
            <a:p>
              <a:pPr algn="ctr"/>
              <a:endParaRPr sz="1400"/>
            </a:p>
          </p:txBody>
        </p:sp>
        <p:sp>
          <p:nvSpPr>
            <p:cNvPr id="26" name="ïŝlïḑé"/>
            <p:cNvSpPr txBox="1"/>
            <p:nvPr/>
          </p:nvSpPr>
          <p:spPr>
            <a:xfrm>
              <a:off x="7564993" y="1965639"/>
              <a:ext cx="4320000" cy="294824"/>
            </a:xfrm>
            <a:prstGeom prst="rect">
              <a:avLst/>
            </a:prstGeom>
            <a:noFill/>
          </p:spPr>
          <p:txBody>
            <a:bodyPr wrap="square" lIns="91440" tIns="45720" rIns="91440" bIns="45720">
              <a:noAutofit/>
            </a:bodyPr>
            <a:lstStyle/>
            <a:p>
              <a:pPr>
                <a:lnSpc>
                  <a:spcPct val="120000"/>
                </a:lnSpc>
              </a:pPr>
              <a:r>
                <a:rPr altLang="zh-CN" dirty="0">
                  <a:latin typeface="微软雅黑" panose="020B0503020204020204" pitchFamily="34" charset="-122"/>
                  <a:ea typeface="微软雅黑" panose="020B0503020204020204" pitchFamily="34" charset="-122"/>
                  <a:cs typeface="微软雅黑" panose="020B0503020204020204" pitchFamily="34" charset="-122"/>
                </a:rPr>
                <a:t>深度值(Depth)是基于J图的最基本的一个形态分析变量，它代表的是两空间/结点之间连接的最短距离/步数。</a:t>
              </a:r>
            </a:p>
          </p:txBody>
        </p:sp>
      </p:grpSp>
      <p:sp>
        <p:nvSpPr>
          <p:cNvPr id="23" name="ïṩḻîḋe"/>
          <p:cNvSpPr/>
          <p:nvPr/>
        </p:nvSpPr>
        <p:spPr bwMode="auto">
          <a:xfrm flipH="1">
            <a:off x="5363758" y="3097181"/>
            <a:ext cx="193585" cy="193589"/>
          </a:xfrm>
          <a:prstGeom prst="ellipse">
            <a:avLst/>
          </a:prstGeom>
          <a:solidFill>
            <a:srgbClr val="EECEBF"/>
          </a:solidFill>
          <a:ln w="9525">
            <a:solidFill>
              <a:srgbClr val="EECEBF"/>
            </a:solidFill>
            <a:round/>
          </a:ln>
        </p:spPr>
        <p:txBody>
          <a:bodyPr wrap="square" lIns="91440" tIns="45720" rIns="91440" bIns="45720" anchor="ctr">
            <a:normAutofit fontScale="25000" lnSpcReduction="20000"/>
          </a:bodyPr>
          <a:lstStyle/>
          <a:p>
            <a:pPr algn="ctr"/>
            <a:endParaRPr/>
          </a:p>
        </p:txBody>
      </p:sp>
      <p:sp>
        <p:nvSpPr>
          <p:cNvPr id="24" name="iṡļíďé"/>
          <p:cNvSpPr txBox="1"/>
          <p:nvPr/>
        </p:nvSpPr>
        <p:spPr>
          <a:xfrm>
            <a:off x="5582285" y="2966085"/>
            <a:ext cx="6210935" cy="493395"/>
          </a:xfrm>
          <a:prstGeom prst="rect">
            <a:avLst/>
          </a:prstGeom>
          <a:noFill/>
        </p:spPr>
        <p:txBody>
          <a:bodyPr wrap="square" lIns="91440" tIns="45720" rIns="91440" bIns="45720">
            <a:noAutofit/>
          </a:bodyPr>
          <a:lstStyle/>
          <a:p>
            <a:pPr>
              <a:lnSpc>
                <a:spcPct val="120000"/>
              </a:lnSpc>
            </a:pPr>
            <a:r>
              <a:rPr altLang="zh-CN" dirty="0">
                <a:latin typeface="微软雅黑" panose="020B0503020204020204" pitchFamily="34" charset="-122"/>
                <a:ea typeface="微软雅黑" panose="020B0503020204020204" pitchFamily="34" charset="-122"/>
                <a:cs typeface="微软雅黑" panose="020B0503020204020204" pitchFamily="34" charset="-122"/>
              </a:rPr>
              <a:t>连接度(Connectivity)是和研究空间直接相连接的空间数目</a:t>
            </a:r>
            <a:r>
              <a:rPr altLang="zh-CN" sz="1400" dirty="0"/>
              <a:t>。</a:t>
            </a:r>
          </a:p>
        </p:txBody>
      </p:sp>
      <p:sp>
        <p:nvSpPr>
          <p:cNvPr id="21" name="îṩḻiḍé"/>
          <p:cNvSpPr/>
          <p:nvPr/>
        </p:nvSpPr>
        <p:spPr bwMode="auto">
          <a:xfrm flipH="1">
            <a:off x="5354154" y="3760902"/>
            <a:ext cx="193585" cy="193589"/>
          </a:xfrm>
          <a:prstGeom prst="ellipse">
            <a:avLst/>
          </a:prstGeom>
          <a:solidFill>
            <a:srgbClr val="FCF2F3"/>
          </a:solidFill>
          <a:ln w="9525">
            <a:solidFill>
              <a:srgbClr val="FCF2F3"/>
            </a:solidFill>
            <a:round/>
          </a:ln>
        </p:spPr>
        <p:txBody>
          <a:bodyPr wrap="square" lIns="91440" tIns="45720" rIns="91440" bIns="45720" anchor="ctr">
            <a:normAutofit fontScale="25000" lnSpcReduction="20000"/>
          </a:bodyPr>
          <a:lstStyle/>
          <a:p>
            <a:pPr algn="ctr"/>
            <a:endParaRPr/>
          </a:p>
        </p:txBody>
      </p:sp>
      <p:sp>
        <p:nvSpPr>
          <p:cNvPr id="22" name="íşḷïde"/>
          <p:cNvSpPr txBox="1"/>
          <p:nvPr/>
        </p:nvSpPr>
        <p:spPr>
          <a:xfrm>
            <a:off x="5599430" y="3611880"/>
            <a:ext cx="6211570" cy="419100"/>
          </a:xfrm>
          <a:prstGeom prst="rect">
            <a:avLst/>
          </a:prstGeom>
          <a:noFill/>
        </p:spPr>
        <p:txBody>
          <a:bodyPr wrap="square" lIns="91440" tIns="45720" rIns="91440" bIns="45720">
            <a:noAutofit/>
          </a:bodyPr>
          <a:lstStyle/>
          <a:p>
            <a:pPr>
              <a:lnSpc>
                <a:spcPct val="120000"/>
              </a:lnSpc>
            </a:pPr>
            <a:r>
              <a:rPr altLang="zh-CN" dirty="0">
                <a:latin typeface="微软雅黑" panose="020B0503020204020204" pitchFamily="34" charset="-122"/>
                <a:ea typeface="微软雅黑" panose="020B0503020204020204" pitchFamily="34" charset="-122"/>
                <a:cs typeface="微软雅黑" panose="020B0503020204020204" pitchFamily="34" charset="-122"/>
              </a:rPr>
              <a:t>控制值(Control value)是连接度的优化，表征一个空间对与之相交空间的控制程度，反映一个空间对周围空间影响程度。</a:t>
            </a:r>
          </a:p>
        </p:txBody>
      </p:sp>
      <p:sp>
        <p:nvSpPr>
          <p:cNvPr id="19" name="ïśļiḓê"/>
          <p:cNvSpPr/>
          <p:nvPr/>
        </p:nvSpPr>
        <p:spPr bwMode="auto">
          <a:xfrm flipH="1">
            <a:off x="5363679" y="4673367"/>
            <a:ext cx="193585" cy="193589"/>
          </a:xfrm>
          <a:prstGeom prst="ellipse">
            <a:avLst/>
          </a:prstGeom>
          <a:solidFill>
            <a:srgbClr val="EECEBF"/>
          </a:solidFill>
          <a:ln w="9525">
            <a:solidFill>
              <a:srgbClr val="EECEBF"/>
            </a:solidFill>
            <a:round/>
          </a:ln>
        </p:spPr>
        <p:txBody>
          <a:bodyPr wrap="square" lIns="91440" tIns="45720" rIns="91440" bIns="45720" anchor="ctr">
            <a:normAutofit fontScale="25000" lnSpcReduction="20000"/>
          </a:bodyPr>
          <a:lstStyle/>
          <a:p>
            <a:pPr algn="ctr"/>
            <a:endParaRPr sz="1400"/>
          </a:p>
        </p:txBody>
      </p:sp>
      <p:sp>
        <p:nvSpPr>
          <p:cNvPr id="20" name="ïşlíḍe"/>
          <p:cNvSpPr txBox="1"/>
          <p:nvPr/>
        </p:nvSpPr>
        <p:spPr>
          <a:xfrm>
            <a:off x="5608955" y="4533900"/>
            <a:ext cx="6211570" cy="511175"/>
          </a:xfrm>
          <a:prstGeom prst="rect">
            <a:avLst/>
          </a:prstGeom>
          <a:noFill/>
        </p:spPr>
        <p:txBody>
          <a:bodyPr wrap="square" lIns="91440" tIns="45720" rIns="91440" bIns="45720">
            <a:noAutofit/>
          </a:bodyPr>
          <a:lstStyle/>
          <a:p>
            <a:pPr>
              <a:lnSpc>
                <a:spcPct val="120000"/>
              </a:lnSpc>
            </a:pPr>
            <a:r>
              <a:rPr altLang="zh-CN" dirty="0">
                <a:latin typeface="微软雅黑" panose="020B0503020204020204" pitchFamily="34" charset="-122"/>
                <a:ea typeface="微软雅黑" panose="020B0503020204020204" pitchFamily="34" charset="-122"/>
                <a:cs typeface="微软雅黑" panose="020B0503020204020204" pitchFamily="34" charset="-122"/>
              </a:rPr>
              <a:t>整合度（Integration）反映了一个空间单元到系统中其他空间的便捷程度，是空间句法可达性的一种测度。</a:t>
            </a:r>
          </a:p>
        </p:txBody>
      </p:sp>
      <p:sp>
        <p:nvSpPr>
          <p:cNvPr id="17" name="îşļidê"/>
          <p:cNvSpPr/>
          <p:nvPr/>
        </p:nvSpPr>
        <p:spPr bwMode="auto">
          <a:xfrm flipH="1">
            <a:off x="5363679" y="5547834"/>
            <a:ext cx="193585" cy="193589"/>
          </a:xfrm>
          <a:prstGeom prst="ellipse">
            <a:avLst/>
          </a:prstGeom>
          <a:solidFill>
            <a:srgbClr val="FCF2F3"/>
          </a:solidFill>
          <a:ln w="9525">
            <a:solidFill>
              <a:srgbClr val="FCF2F3"/>
            </a:solidFill>
            <a:round/>
          </a:ln>
        </p:spPr>
        <p:txBody>
          <a:bodyPr wrap="square" lIns="91440" tIns="45720" rIns="91440" bIns="45720" anchor="ctr">
            <a:normAutofit fontScale="25000" lnSpcReduction="20000"/>
          </a:bodyPr>
          <a:lstStyle/>
          <a:p>
            <a:pPr algn="ctr"/>
            <a:endParaRPr sz="1400"/>
          </a:p>
        </p:txBody>
      </p:sp>
      <p:sp>
        <p:nvSpPr>
          <p:cNvPr id="18" name="ïş1iḋe"/>
          <p:cNvSpPr txBox="1"/>
          <p:nvPr/>
        </p:nvSpPr>
        <p:spPr>
          <a:xfrm>
            <a:off x="5603875" y="5409565"/>
            <a:ext cx="6216015" cy="622935"/>
          </a:xfrm>
          <a:prstGeom prst="rect">
            <a:avLst/>
          </a:prstGeom>
          <a:noFill/>
        </p:spPr>
        <p:txBody>
          <a:bodyPr wrap="square" lIns="91440" tIns="45720" rIns="91440" bIns="45720">
            <a:noAutofit/>
          </a:bodyPr>
          <a:lstStyle/>
          <a:p>
            <a:pPr>
              <a:lnSpc>
                <a:spcPct val="120000"/>
              </a:lnSpc>
            </a:pPr>
            <a:r>
              <a:rPr lang="zh-CN" altLang="zh-CN" dirty="0">
                <a:latin typeface="微软雅黑" panose="020B0503020204020204" pitchFamily="34" charset="-122"/>
                <a:ea typeface="微软雅黑" panose="020B0503020204020204" pitchFamily="34" charset="-122"/>
                <a:cs typeface="微软雅黑" panose="020B0503020204020204" pitchFamily="34" charset="-122"/>
              </a:rPr>
              <a:t>空间智能度（Spatial intelligence）表述了空间局部与整体连接特征的相互关系。</a:t>
            </a:r>
          </a:p>
        </p:txBody>
      </p:sp>
      <p:sp>
        <p:nvSpPr>
          <p:cNvPr id="36" name="矩形 35"/>
          <p:cNvSpPr/>
          <p:nvPr/>
        </p:nvSpPr>
        <p:spPr>
          <a:xfrm>
            <a:off x="4508511" y="-551377"/>
            <a:ext cx="3174978" cy="1567782"/>
          </a:xfrm>
          <a:prstGeom prst="rect">
            <a:avLst/>
          </a:prstGeom>
          <a:solidFill>
            <a:schemeClr val="bg1"/>
          </a:solidFill>
          <a:ln w="69850">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37" name="标题 1"/>
          <p:cNvSpPr txBox="1"/>
          <p:nvPr/>
        </p:nvSpPr>
        <p:spPr>
          <a:xfrm>
            <a:off x="4679916" y="320453"/>
            <a:ext cx="2832168"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indent="0">
              <a:buFont typeface="Arial" panose="020B0604020202020204" pitchFamily="34" charset="0"/>
              <a:buNone/>
            </a:pPr>
            <a:r>
              <a:rPr lang="zh-CN" altLang="zh-CN" sz="2400" dirty="0">
                <a:latin typeface="微软雅黑" panose="020B0503020204020204" pitchFamily="34" charset="-122"/>
                <a:ea typeface="微软雅黑" panose="020B0503020204020204" pitchFamily="34" charset="-122"/>
                <a:sym typeface="+mn-ea"/>
              </a:rPr>
              <a:t>空间关系的</a:t>
            </a:r>
          </a:p>
          <a:p>
            <a:pPr indent="0">
              <a:buFont typeface="Arial" panose="020B0604020202020204" pitchFamily="34" charset="0"/>
              <a:buNone/>
            </a:pPr>
            <a:r>
              <a:rPr lang="zh-CN" altLang="zh-CN" sz="2400" dirty="0">
                <a:latin typeface="微软雅黑" panose="020B0503020204020204" pitchFamily="34" charset="-122"/>
                <a:ea typeface="微软雅黑" panose="020B0503020204020204" pitchFamily="34" charset="-122"/>
                <a:sym typeface="+mn-ea"/>
              </a:rPr>
              <a:t>拓扑学表达</a:t>
            </a:r>
            <a:endParaRPr lang="zh-CN" altLang="en-US" sz="2400" dirty="0">
              <a:latin typeface="+mn-ea"/>
              <a:ea typeface="+mn-ea"/>
            </a:endParaRPr>
          </a:p>
        </p:txBody>
      </p:sp>
      <p:sp>
        <p:nvSpPr>
          <p:cNvPr id="58" name="矩形 57"/>
          <p:cNvSpPr/>
          <p:nvPr/>
        </p:nvSpPr>
        <p:spPr>
          <a:xfrm>
            <a:off x="8088038" y="1481411"/>
            <a:ext cx="1198880" cy="398780"/>
          </a:xfrm>
          <a:prstGeom prst="rect">
            <a:avLst/>
          </a:prstGeom>
        </p:spPr>
        <p:txBody>
          <a:bodyPr wrap="none">
            <a:spAutoFit/>
          </a:bodyPr>
          <a:lstStyle/>
          <a:p>
            <a:pPr algn="l"/>
            <a:r>
              <a:rPr altLang="zh-CN" sz="2000" dirty="0">
                <a:latin typeface="微软雅黑" panose="020B0503020204020204" pitchFamily="34" charset="-122"/>
                <a:ea typeface="微软雅黑" panose="020B0503020204020204" pitchFamily="34" charset="-122"/>
              </a:rPr>
              <a:t>形态指标</a:t>
            </a:r>
          </a:p>
        </p:txBody>
      </p:sp>
      <p:sp>
        <p:nvSpPr>
          <p:cNvPr id="27" name="标题 1"/>
          <p:cNvSpPr txBox="1"/>
          <p:nvPr/>
        </p:nvSpPr>
        <p:spPr>
          <a:xfrm>
            <a:off x="163773" y="13648"/>
            <a:ext cx="232012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latin typeface="微软雅黑" panose="020B0503020204020204" pitchFamily="34" charset="-122"/>
                <a:ea typeface="微软雅黑" panose="020B0503020204020204" pitchFamily="34" charset="-122"/>
                <a:sym typeface="+mn-ea"/>
              </a:rPr>
              <a:t>空间句法</a:t>
            </a:r>
            <a:endParaRPr lang="zh-CN" altLang="en-US" sz="2400" dirty="0">
              <a:latin typeface="微软雅黑" panose="020B0503020204020204" pitchFamily="34" charset="-122"/>
              <a:ea typeface="微软雅黑" panose="020B0503020204020204" pitchFamily="34" charset="-122"/>
            </a:endParaRPr>
          </a:p>
        </p:txBody>
      </p:sp>
      <p:pic>
        <p:nvPicPr>
          <p:cNvPr id="2" name="图片 1" descr="E`}_L%577)M72%5E%X0XFZM"/>
          <p:cNvPicPr>
            <a:picLocks noChangeAspect="1"/>
          </p:cNvPicPr>
          <p:nvPr/>
        </p:nvPicPr>
        <p:blipFill>
          <a:blip r:embed="rId3"/>
          <a:stretch>
            <a:fillRect/>
          </a:stretch>
        </p:blipFill>
        <p:spPr>
          <a:xfrm>
            <a:off x="317500" y="1264285"/>
            <a:ext cx="4218940" cy="2138680"/>
          </a:xfrm>
          <a:prstGeom prst="rect">
            <a:avLst/>
          </a:prstGeom>
          <a:effectLst>
            <a:outerShdw blurRad="50800" dist="38100" dir="2700000" algn="tl" rotWithShape="0">
              <a:prstClr val="black">
                <a:alpha val="40000"/>
              </a:prstClr>
            </a:outerShdw>
          </a:effectLst>
        </p:spPr>
      </p:pic>
      <p:pic>
        <p:nvPicPr>
          <p:cNvPr id="3" name="图片 2" descr="SWL4NT5Q9IIP298)$${XZOX"/>
          <p:cNvPicPr>
            <a:picLocks noChangeAspect="1"/>
          </p:cNvPicPr>
          <p:nvPr/>
        </p:nvPicPr>
        <p:blipFill>
          <a:blip r:embed="rId4"/>
          <a:stretch>
            <a:fillRect/>
          </a:stretch>
        </p:blipFill>
        <p:spPr>
          <a:xfrm>
            <a:off x="796290" y="3918585"/>
            <a:ext cx="3456940" cy="1748155"/>
          </a:xfrm>
          <a:prstGeom prst="rect">
            <a:avLst/>
          </a:prstGeom>
          <a:effectLst>
            <a:outerShdw blurRad="50800" dist="38100" dir="2700000" algn="tl" rotWithShape="0">
              <a:prstClr val="black">
                <a:alpha val="40000"/>
              </a:prstClr>
            </a:outerShdw>
          </a:effectLst>
        </p:spPr>
      </p:pic>
      <p:sp>
        <p:nvSpPr>
          <p:cNvPr id="101" name="文本框 100"/>
          <p:cNvSpPr txBox="1"/>
          <p:nvPr/>
        </p:nvSpPr>
        <p:spPr>
          <a:xfrm>
            <a:off x="699135" y="3427730"/>
            <a:ext cx="3651250" cy="337185"/>
          </a:xfrm>
          <a:prstGeom prst="rect">
            <a:avLst/>
          </a:prstGeom>
          <a:noFill/>
          <a:ln w="9525">
            <a:noFill/>
          </a:ln>
        </p:spPr>
        <p:txBody>
          <a:bodyPr wrap="square">
            <a:spAutoFit/>
          </a:bodyPr>
          <a:lstStyle/>
          <a:p>
            <a:pPr indent="127000"/>
            <a:r>
              <a:rPr lang="en-US" sz="1600" b="0">
                <a:latin typeface="微软雅黑" panose="020B0503020204020204" pitchFamily="34" charset="-122"/>
                <a:ea typeface="微软雅黑" panose="020B0503020204020204" pitchFamily="34" charset="-122"/>
                <a:cs typeface="微软雅黑" panose="020B0503020204020204" pitchFamily="34" charset="-122"/>
              </a:rPr>
              <a:t> </a:t>
            </a:r>
            <a:r>
              <a:rPr lang="zh-CN" sz="1600" b="0">
                <a:latin typeface="微软雅黑" panose="020B0503020204020204" pitchFamily="34" charset="-122"/>
                <a:ea typeface="微软雅黑" panose="020B0503020204020204" pitchFamily="34" charset="-122"/>
                <a:cs typeface="微软雅黑" panose="020B0503020204020204" pitchFamily="34" charset="-122"/>
              </a:rPr>
              <a:t>结构图示例             空间渗透性图解</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998855" y="5782945"/>
            <a:ext cx="3051810" cy="337185"/>
          </a:xfrm>
          <a:prstGeom prst="rect">
            <a:avLst/>
          </a:prstGeom>
          <a:noFill/>
          <a:ln w="9525">
            <a:noFill/>
          </a:ln>
        </p:spPr>
        <p:txBody>
          <a:bodyPr wrap="square">
            <a:spAutoFit/>
          </a:bodyPr>
          <a:lstStyle/>
          <a:p>
            <a:pPr indent="127000"/>
            <a:r>
              <a:rPr lang="zh-CN" sz="1600" b="0">
                <a:latin typeface="微软雅黑" panose="020B0503020204020204" pitchFamily="34" charset="-122"/>
                <a:ea typeface="微软雅黑" panose="020B0503020204020204" pitchFamily="34" charset="-122"/>
                <a:cs typeface="微软雅黑" panose="020B0503020204020204" pitchFamily="34" charset="-122"/>
              </a:rPr>
              <a:t>关系图解（</a:t>
            </a:r>
            <a:r>
              <a:rPr lang="en-US" sz="1600" b="0">
                <a:latin typeface="微软雅黑" panose="020B0503020204020204" pitchFamily="34" charset="-122"/>
                <a:ea typeface="微软雅黑" panose="020B0503020204020204" pitchFamily="34" charset="-122"/>
                <a:cs typeface="微软雅黑" panose="020B0503020204020204" pitchFamily="34" charset="-122"/>
              </a:rPr>
              <a:t>Justified graph</a:t>
            </a:r>
            <a:r>
              <a:rPr lang="zh-CN" sz="1600" b="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8317865" y="-202565"/>
            <a:ext cx="3895090" cy="36080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51765" y="-934085"/>
            <a:ext cx="3828415" cy="4316730"/>
          </a:xfrm>
          <a:prstGeom prst="rect">
            <a:avLst/>
          </a:prstGeom>
          <a:solidFill>
            <a:srgbClr val="C78B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7512050" y="3386455"/>
            <a:ext cx="4757420" cy="4485005"/>
          </a:xfrm>
          <a:prstGeom prst="rect">
            <a:avLst/>
          </a:prstGeom>
          <a:solidFill>
            <a:srgbClr val="DBB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99744" y="3398105"/>
            <a:ext cx="8011886" cy="4068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矩形 25"/>
          <p:cNvSpPr/>
          <p:nvPr/>
        </p:nvSpPr>
        <p:spPr>
          <a:xfrm>
            <a:off x="4508511" y="-551377"/>
            <a:ext cx="3174978" cy="1567782"/>
          </a:xfrm>
          <a:prstGeom prst="rect">
            <a:avLst/>
          </a:prstGeom>
          <a:solidFill>
            <a:schemeClr val="bg1"/>
          </a:solidFill>
          <a:ln w="69850">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25" name="标题 1"/>
          <p:cNvSpPr txBox="1"/>
          <p:nvPr/>
        </p:nvSpPr>
        <p:spPr>
          <a:xfrm>
            <a:off x="4679916" y="320453"/>
            <a:ext cx="2832168"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latin typeface="微软雅黑" panose="020B0503020204020204" pitchFamily="34" charset="-122"/>
                <a:ea typeface="微软雅黑" panose="020B0503020204020204" pitchFamily="34" charset="-122"/>
              </a:rPr>
              <a:t>空间句法形态</a:t>
            </a:r>
          </a:p>
          <a:p>
            <a:r>
              <a:rPr lang="zh-CN" altLang="en-US" sz="2400" dirty="0" smtClean="0">
                <a:latin typeface="微软雅黑" panose="020B0503020204020204" pitchFamily="34" charset="-122"/>
                <a:ea typeface="微软雅黑" panose="020B0503020204020204" pitchFamily="34" charset="-122"/>
              </a:rPr>
              <a:t>变量计算</a:t>
            </a:r>
          </a:p>
        </p:txBody>
      </p:sp>
      <p:pic>
        <p:nvPicPr>
          <p:cNvPr id="2868" name="图片 28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040130" y="2181860"/>
            <a:ext cx="1443990" cy="752475"/>
          </a:xfrm>
          <a:prstGeom prst="rect">
            <a:avLst/>
          </a:prstGeom>
          <a:noFill/>
          <a:ln>
            <a:noFill/>
          </a:ln>
        </p:spPr>
      </p:pic>
      <p:sp>
        <p:nvSpPr>
          <p:cNvPr id="101" name="文本框 100"/>
          <p:cNvSpPr txBox="1"/>
          <p:nvPr/>
        </p:nvSpPr>
        <p:spPr>
          <a:xfrm>
            <a:off x="4392930" y="1185545"/>
            <a:ext cx="3540125" cy="2030095"/>
          </a:xfrm>
          <a:prstGeom prst="rect">
            <a:avLst/>
          </a:prstGeom>
          <a:noFill/>
          <a:ln w="9525">
            <a:noFill/>
          </a:ln>
        </p:spPr>
        <p:txBody>
          <a:bodyPr wrap="square">
            <a:spAutoFit/>
          </a:bodyPr>
          <a:lstStyle/>
          <a:p>
            <a:pPr indent="266700" algn="l"/>
            <a:r>
              <a:rPr lang="en-US" altLang="zh-CN" b="0">
                <a:latin typeface="微软雅黑" panose="020B0503020204020204" pitchFamily="34" charset="-122"/>
                <a:ea typeface="微软雅黑" panose="020B0503020204020204" pitchFamily="34" charset="-122"/>
                <a:cs typeface="微软雅黑" panose="020B0503020204020204" pitchFamily="34" charset="-122"/>
              </a:rPr>
              <a:t>        </a:t>
            </a:r>
            <a:r>
              <a:rPr lang="zh-CN" b="0">
                <a:latin typeface="微软雅黑" panose="020B0503020204020204" pitchFamily="34" charset="-122"/>
                <a:ea typeface="微软雅黑" panose="020B0503020204020204" pitchFamily="34" charset="-122"/>
                <a:cs typeface="微软雅黑" panose="020B0503020204020204" pitchFamily="34" charset="-122"/>
              </a:rPr>
              <a:t>控制值</a:t>
            </a:r>
            <a:r>
              <a:rPr lang="en-US" b="0">
                <a:latin typeface="微软雅黑" panose="020B0503020204020204" pitchFamily="34" charset="-122"/>
                <a:ea typeface="微软雅黑" panose="020B0503020204020204" pitchFamily="34" charset="-122"/>
                <a:cs typeface="微软雅黑" panose="020B0503020204020204" pitchFamily="34" charset="-122"/>
              </a:rPr>
              <a:t> (Control)</a:t>
            </a:r>
            <a:endParaRPr lang="zh-CN" b="0">
              <a:latin typeface="微软雅黑" panose="020B0503020204020204" pitchFamily="34" charset="-122"/>
              <a:ea typeface="微软雅黑" panose="020B0503020204020204" pitchFamily="34" charset="-122"/>
              <a:cs typeface="微软雅黑" panose="020B0503020204020204" pitchFamily="34" charset="-122"/>
            </a:endParaRPr>
          </a:p>
          <a:p>
            <a:pPr indent="266700" algn="l"/>
            <a:endParaRPr lang="zh-CN" b="0">
              <a:latin typeface="微软雅黑" panose="020B0503020204020204" pitchFamily="34" charset="-122"/>
              <a:ea typeface="微软雅黑" panose="020B0503020204020204" pitchFamily="34" charset="-122"/>
              <a:cs typeface="微软雅黑" panose="020B0503020204020204" pitchFamily="34" charset="-122"/>
            </a:endParaRPr>
          </a:p>
          <a:p>
            <a:pPr indent="266700" algn="l"/>
            <a:r>
              <a:rPr lang="zh-CN" b="0">
                <a:latin typeface="微软雅黑" panose="020B0503020204020204" pitchFamily="34" charset="-122"/>
                <a:ea typeface="微软雅黑" panose="020B0503020204020204" pitchFamily="34" charset="-122"/>
                <a:cs typeface="微软雅黑" panose="020B0503020204020204" pitchFamily="34" charset="-122"/>
              </a:rPr>
              <a:t>控制值指标表征一个空间对与之相交空间的控制程度，反映一个空间对周围空间的影响程度</a:t>
            </a: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867" name="图片 28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334635" y="2535555"/>
            <a:ext cx="1582420" cy="847090"/>
          </a:xfrm>
          <a:prstGeom prst="rect">
            <a:avLst/>
          </a:prstGeom>
          <a:noFill/>
          <a:ln>
            <a:noFill/>
          </a:ln>
        </p:spPr>
      </p:pic>
      <p:sp>
        <p:nvSpPr>
          <p:cNvPr id="2" name="文本框 1"/>
          <p:cNvSpPr txBox="1"/>
          <p:nvPr/>
        </p:nvSpPr>
        <p:spPr>
          <a:xfrm>
            <a:off x="8715375" y="174625"/>
            <a:ext cx="2930525" cy="1753235"/>
          </a:xfrm>
          <a:prstGeom prst="rect">
            <a:avLst/>
          </a:prstGeom>
          <a:noFill/>
          <a:ln w="9525">
            <a:noFill/>
          </a:ln>
        </p:spPr>
        <p:txBody>
          <a:bodyPr wrap="square">
            <a:spAutoFit/>
          </a:bodyPr>
          <a:lstStyle/>
          <a:p>
            <a:pPr indent="266700" algn="l"/>
            <a:r>
              <a:rPr lang="en-US" altLang="zh-CN" b="0">
                <a:latin typeface="微软雅黑" panose="020B0503020204020204" pitchFamily="34" charset="-122"/>
                <a:ea typeface="微软雅黑" panose="020B0503020204020204" pitchFamily="34" charset="-122"/>
                <a:cs typeface="微软雅黑" panose="020B0503020204020204" pitchFamily="34" charset="-122"/>
              </a:rPr>
              <a:t>     </a:t>
            </a:r>
            <a:r>
              <a:rPr lang="zh-CN" b="0">
                <a:latin typeface="微软雅黑" panose="020B0503020204020204" pitchFamily="34" charset="-122"/>
                <a:ea typeface="微软雅黑" panose="020B0503020204020204" pitchFamily="34" charset="-122"/>
                <a:cs typeface="微软雅黑" panose="020B0503020204020204" pitchFamily="34" charset="-122"/>
              </a:rPr>
              <a:t>深度值</a:t>
            </a:r>
            <a:r>
              <a:rPr lang="en-US" b="0">
                <a:latin typeface="微软雅黑" panose="020B0503020204020204" pitchFamily="34" charset="-122"/>
                <a:ea typeface="微软雅黑" panose="020B0503020204020204" pitchFamily="34" charset="-122"/>
                <a:cs typeface="微软雅黑" panose="020B0503020204020204" pitchFamily="34" charset="-122"/>
              </a:rPr>
              <a:t> (Depth)</a:t>
            </a:r>
            <a:endParaRPr lang="zh-CN" b="0">
              <a:latin typeface="微软雅黑" panose="020B0503020204020204" pitchFamily="34" charset="-122"/>
              <a:ea typeface="微软雅黑" panose="020B0503020204020204" pitchFamily="34" charset="-122"/>
              <a:cs typeface="微软雅黑" panose="020B0503020204020204" pitchFamily="34" charset="-122"/>
            </a:endParaRPr>
          </a:p>
          <a:p>
            <a:pPr indent="266700" algn="l"/>
            <a:endParaRPr lang="zh-CN" b="0">
              <a:latin typeface="微软雅黑" panose="020B0503020204020204" pitchFamily="34" charset="-122"/>
              <a:ea typeface="微软雅黑" panose="020B0503020204020204" pitchFamily="34" charset="-122"/>
              <a:cs typeface="微软雅黑" panose="020B0503020204020204" pitchFamily="34" charset="-122"/>
            </a:endParaRPr>
          </a:p>
          <a:p>
            <a:pPr indent="266700" algn="l"/>
            <a:r>
              <a:rPr lang="zh-CN" b="0">
                <a:latin typeface="微软雅黑" panose="020B0503020204020204" pitchFamily="34" charset="-122"/>
                <a:ea typeface="微软雅黑" panose="020B0503020204020204" pitchFamily="34" charset="-122"/>
                <a:cs typeface="微软雅黑" panose="020B0503020204020204" pitchFamily="34" charset="-122"/>
              </a:rPr>
              <a:t>深度值指标表征某一结点距其他所有结点的最短距离</a:t>
            </a: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864" name="图片 286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9952990" y="1322705"/>
            <a:ext cx="1389380" cy="939165"/>
          </a:xfrm>
          <a:prstGeom prst="rect">
            <a:avLst/>
          </a:prstGeom>
          <a:noFill/>
          <a:ln>
            <a:noFill/>
          </a:ln>
        </p:spPr>
      </p:pic>
      <p:pic>
        <p:nvPicPr>
          <p:cNvPr id="2863" name="图片 286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9939655" y="2167890"/>
            <a:ext cx="1856105" cy="1047750"/>
          </a:xfrm>
          <a:prstGeom prst="rect">
            <a:avLst/>
          </a:prstGeom>
          <a:noFill/>
          <a:ln>
            <a:noFill/>
          </a:ln>
        </p:spPr>
      </p:pic>
      <p:sp>
        <p:nvSpPr>
          <p:cNvPr id="3" name="文本框 2"/>
          <p:cNvSpPr txBox="1"/>
          <p:nvPr/>
        </p:nvSpPr>
        <p:spPr>
          <a:xfrm>
            <a:off x="163830" y="3566160"/>
            <a:ext cx="7051675" cy="1476375"/>
          </a:xfrm>
          <a:prstGeom prst="rect">
            <a:avLst/>
          </a:prstGeom>
          <a:noFill/>
          <a:ln w="9525">
            <a:noFill/>
          </a:ln>
        </p:spPr>
        <p:txBody>
          <a:bodyPr wrap="square">
            <a:spAutoFit/>
          </a:bodyPr>
          <a:lstStyle/>
          <a:p>
            <a:pPr indent="0" fontAlgn="auto"/>
            <a:r>
              <a:rPr lang="en-US" altLang="zh-CN" b="0">
                <a:latin typeface="微软雅黑" panose="020B0503020204020204" pitchFamily="34" charset="-122"/>
                <a:ea typeface="微软雅黑" panose="020B0503020204020204" pitchFamily="34" charset="-122"/>
                <a:cs typeface="微软雅黑" panose="020B0503020204020204" pitchFamily="34" charset="-122"/>
              </a:rPr>
              <a:t>                </a:t>
            </a:r>
            <a:r>
              <a:rPr lang="zh-CN" b="0">
                <a:latin typeface="微软雅黑" panose="020B0503020204020204" pitchFamily="34" charset="-122"/>
                <a:ea typeface="微软雅黑" panose="020B0503020204020204" pitchFamily="34" charset="-122"/>
                <a:cs typeface="微软雅黑" panose="020B0503020204020204" pitchFamily="34" charset="-122"/>
              </a:rPr>
              <a:t>全局集成度（</a:t>
            </a:r>
            <a:r>
              <a:rPr lang="en-US" b="0">
                <a:latin typeface="微软雅黑" panose="020B0503020204020204" pitchFamily="34" charset="-122"/>
                <a:ea typeface="微软雅黑" panose="020B0503020204020204" pitchFamily="34" charset="-122"/>
                <a:cs typeface="微软雅黑" panose="020B0503020204020204" pitchFamily="34" charset="-122"/>
              </a:rPr>
              <a:t>GInteg</a:t>
            </a:r>
            <a:r>
              <a:rPr lang="zh-CN" b="0">
                <a:latin typeface="微软雅黑" panose="020B0503020204020204" pitchFamily="34" charset="-122"/>
                <a:ea typeface="微软雅黑" panose="020B0503020204020204" pitchFamily="34" charset="-122"/>
                <a:cs typeface="微软雅黑" panose="020B0503020204020204" pitchFamily="34" charset="-122"/>
              </a:rPr>
              <a:t>）与局部集成度（</a:t>
            </a:r>
            <a:r>
              <a:rPr lang="en-US" b="0">
                <a:latin typeface="微软雅黑" panose="020B0503020204020204" pitchFamily="34" charset="-122"/>
                <a:ea typeface="微软雅黑" panose="020B0503020204020204" pitchFamily="34" charset="-122"/>
                <a:cs typeface="微软雅黑" panose="020B0503020204020204" pitchFamily="34" charset="-122"/>
              </a:rPr>
              <a:t>LInteg</a:t>
            </a:r>
            <a:r>
              <a:rPr lang="zh-CN" b="0">
                <a:latin typeface="微软雅黑" panose="020B0503020204020204" pitchFamily="34" charset="-122"/>
                <a:ea typeface="微软雅黑" panose="020B0503020204020204" pitchFamily="34" charset="-122"/>
                <a:cs typeface="微软雅黑" panose="020B0503020204020204" pitchFamily="34" charset="-122"/>
              </a:rPr>
              <a:t>）</a:t>
            </a:r>
          </a:p>
          <a:p>
            <a:pPr indent="0" fontAlgn="auto"/>
            <a:endParaRPr lang="zh-CN" b="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r>
              <a:rPr lang="zh-CN" b="0">
                <a:latin typeface="微软雅黑" panose="020B0503020204020204" pitchFamily="34" charset="-122"/>
                <a:ea typeface="微软雅黑" panose="020B0503020204020204" pitchFamily="34" charset="-122"/>
                <a:cs typeface="微软雅黑" panose="020B0503020204020204" pitchFamily="34" charset="-122"/>
              </a:rPr>
              <a:t>集成度指标反映了一个单元空间与系统中其他空间的集聚或离散程度</a:t>
            </a: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860" name="图片 286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2299970" y="4436745"/>
            <a:ext cx="2413000" cy="719455"/>
          </a:xfrm>
          <a:prstGeom prst="rect">
            <a:avLst/>
          </a:prstGeom>
          <a:noFill/>
          <a:ln>
            <a:noFill/>
          </a:ln>
        </p:spPr>
      </p:pic>
      <p:pic>
        <p:nvPicPr>
          <p:cNvPr id="2859" name="图片 285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a:xfrm>
            <a:off x="877570" y="5156200"/>
            <a:ext cx="6039485" cy="1585595"/>
          </a:xfrm>
          <a:prstGeom prst="rect">
            <a:avLst/>
          </a:prstGeom>
          <a:noFill/>
          <a:ln>
            <a:noFill/>
          </a:ln>
        </p:spPr>
      </p:pic>
      <p:sp>
        <p:nvSpPr>
          <p:cNvPr id="4" name="文本框 3"/>
          <p:cNvSpPr txBox="1"/>
          <p:nvPr/>
        </p:nvSpPr>
        <p:spPr>
          <a:xfrm>
            <a:off x="7656195" y="3746500"/>
            <a:ext cx="4556760" cy="1753235"/>
          </a:xfrm>
          <a:prstGeom prst="rect">
            <a:avLst/>
          </a:prstGeom>
          <a:noFill/>
          <a:ln w="9525">
            <a:noFill/>
          </a:ln>
        </p:spPr>
        <p:txBody>
          <a:bodyPr wrap="square">
            <a:spAutoFit/>
          </a:bodyPr>
          <a:lstStyle/>
          <a:p>
            <a:pPr indent="0" fontAlgn="auto"/>
            <a:r>
              <a:rPr lang="en-US" altLang="zh-CN" b="0">
                <a:latin typeface="微软雅黑" panose="020B0503020204020204" pitchFamily="34" charset="-122"/>
                <a:ea typeface="微软雅黑" panose="020B0503020204020204" pitchFamily="34" charset="-122"/>
                <a:cs typeface="微软雅黑" panose="020B0503020204020204" pitchFamily="34" charset="-122"/>
              </a:rPr>
              <a:t>                        </a:t>
            </a:r>
            <a:r>
              <a:rPr lang="zh-CN" b="0">
                <a:latin typeface="微软雅黑" panose="020B0503020204020204" pitchFamily="34" charset="-122"/>
                <a:ea typeface="微软雅黑" panose="020B0503020204020204" pitchFamily="34" charset="-122"/>
                <a:cs typeface="微软雅黑" panose="020B0503020204020204" pitchFamily="34" charset="-122"/>
              </a:rPr>
              <a:t>智能度（</a:t>
            </a:r>
            <a:r>
              <a:rPr lang="en-US" b="0">
                <a:latin typeface="微软雅黑" panose="020B0503020204020204" pitchFamily="34" charset="-122"/>
                <a:ea typeface="微软雅黑" panose="020B0503020204020204" pitchFamily="34" charset="-122"/>
                <a:cs typeface="微软雅黑" panose="020B0503020204020204" pitchFamily="34" charset="-122"/>
              </a:rPr>
              <a:t>R</a:t>
            </a:r>
            <a:r>
              <a:rPr lang="en-US" b="0" baseline="30000">
                <a:latin typeface="微软雅黑" panose="020B0503020204020204" pitchFamily="34" charset="-122"/>
                <a:ea typeface="微软雅黑" panose="020B0503020204020204" pitchFamily="34" charset="-122"/>
                <a:cs typeface="微软雅黑" panose="020B0503020204020204" pitchFamily="34" charset="-122"/>
              </a:rPr>
              <a:t>2</a:t>
            </a:r>
            <a:r>
              <a:rPr lang="zh-CN" b="0">
                <a:latin typeface="微软雅黑" panose="020B0503020204020204" pitchFamily="34" charset="-122"/>
                <a:ea typeface="微软雅黑" panose="020B0503020204020204" pitchFamily="34" charset="-122"/>
                <a:cs typeface="微软雅黑" panose="020B0503020204020204" pitchFamily="34" charset="-122"/>
              </a:rPr>
              <a:t>）</a:t>
            </a:r>
          </a:p>
          <a:p>
            <a:pPr indent="0" fontAlgn="auto"/>
            <a:endParaRPr lang="en-US" b="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r>
              <a:rPr lang="zh-CN" altLang="en-US" b="0">
                <a:latin typeface="微软雅黑" panose="020B0503020204020204" pitchFamily="34" charset="-122"/>
                <a:ea typeface="微软雅黑" panose="020B0503020204020204" pitchFamily="34" charset="-122"/>
                <a:cs typeface="微软雅黑" panose="020B0503020204020204" pitchFamily="34" charset="-122"/>
              </a:rPr>
              <a:t>空间智能度（</a:t>
            </a:r>
            <a:r>
              <a:rPr lang="en-US" altLang="zh-CN" b="0">
                <a:latin typeface="微软雅黑" panose="020B0503020204020204" pitchFamily="34" charset="-122"/>
                <a:ea typeface="微软雅黑" panose="020B0503020204020204" pitchFamily="34" charset="-122"/>
                <a:cs typeface="微软雅黑" panose="020B0503020204020204" pitchFamily="34" charset="-122"/>
              </a:rPr>
              <a:t>S</a:t>
            </a:r>
            <a:r>
              <a:rPr lang="en-US" b="0">
                <a:latin typeface="微软雅黑" panose="020B0503020204020204" pitchFamily="34" charset="-122"/>
                <a:ea typeface="微软雅黑" panose="020B0503020204020204" pitchFamily="34" charset="-122"/>
                <a:cs typeface="微软雅黑" panose="020B0503020204020204" pitchFamily="34" charset="-122"/>
              </a:rPr>
              <a:t>patial intelligence</a:t>
            </a:r>
            <a:r>
              <a:rPr lang="zh-CN" b="0">
                <a:latin typeface="微软雅黑" panose="020B0503020204020204" pitchFamily="34" charset="-122"/>
                <a:ea typeface="微软雅黑" panose="020B0503020204020204" pitchFamily="34" charset="-122"/>
                <a:cs typeface="微软雅黑" panose="020B0503020204020204" pitchFamily="34" charset="-122"/>
              </a:rPr>
              <a:t>）表述了空间局部与整体连接特征的相互关系</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285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8218170" y="5156200"/>
            <a:ext cx="3432810" cy="1381125"/>
          </a:xfrm>
          <a:prstGeom prst="rect">
            <a:avLst/>
          </a:prstGeom>
          <a:noFill/>
          <a:ln>
            <a:noFill/>
          </a:ln>
        </p:spPr>
      </p:pic>
      <p:sp>
        <p:nvSpPr>
          <p:cNvPr id="6" name="文本框 5"/>
          <p:cNvSpPr txBox="1"/>
          <p:nvPr/>
        </p:nvSpPr>
        <p:spPr>
          <a:xfrm>
            <a:off x="471805" y="428625"/>
            <a:ext cx="2580640" cy="1753235"/>
          </a:xfrm>
          <a:prstGeom prst="rect">
            <a:avLst/>
          </a:prstGeom>
          <a:noFill/>
        </p:spPr>
        <p:txBody>
          <a:bodyPr wrap="square" rtlCol="0">
            <a:spAutoFit/>
          </a:bodyPr>
          <a:lstStyle/>
          <a:p>
            <a:pPr algn="ct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连接度 (Connect)</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l"/>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连接度指标表示系统中与第i个空间相交的其他单元空间的数目</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p>
        </p:txBody>
      </p:sp>
      <p:sp>
        <p:nvSpPr>
          <p:cNvPr id="9" name="文本框 8"/>
          <p:cNvSpPr txBox="1"/>
          <p:nvPr/>
        </p:nvSpPr>
        <p:spPr>
          <a:xfrm>
            <a:off x="8410575" y="1554480"/>
            <a:ext cx="1529080" cy="368300"/>
          </a:xfrm>
          <a:prstGeom prst="rect">
            <a:avLst/>
          </a:prstGeom>
          <a:noFill/>
          <a:ln w="9525">
            <a:noFill/>
          </a:ln>
        </p:spPr>
        <p:txBody>
          <a:bodyPr wrap="square">
            <a:spAutoFit/>
          </a:bodyPr>
          <a:lstStyle/>
          <a:p>
            <a:pPr indent="127000"/>
            <a:r>
              <a:rPr lang="zh-CN" b="0">
                <a:latin typeface="微软雅黑" panose="020B0503020204020204" pitchFamily="34" charset="-122"/>
                <a:ea typeface="微软雅黑" panose="020B0503020204020204" pitchFamily="34" charset="-122"/>
              </a:rPr>
              <a:t>总深度：</a:t>
            </a:r>
            <a:endParaRPr lang="zh-CN" altLang="en-US">
              <a:latin typeface="微软雅黑" panose="020B0503020204020204" pitchFamily="34" charset="-122"/>
              <a:ea typeface="微软雅黑" panose="020B0503020204020204" pitchFamily="34" charset="-122"/>
            </a:endParaRPr>
          </a:p>
        </p:txBody>
      </p:sp>
      <p:sp>
        <p:nvSpPr>
          <p:cNvPr id="10" name="文本框 9"/>
          <p:cNvSpPr txBox="1"/>
          <p:nvPr/>
        </p:nvSpPr>
        <p:spPr>
          <a:xfrm>
            <a:off x="8423910" y="2507615"/>
            <a:ext cx="1529080" cy="368300"/>
          </a:xfrm>
          <a:prstGeom prst="rect">
            <a:avLst/>
          </a:prstGeom>
          <a:noFill/>
          <a:ln w="9525">
            <a:noFill/>
          </a:ln>
        </p:spPr>
        <p:txBody>
          <a:bodyPr wrap="square">
            <a:spAutoFit/>
          </a:bodyPr>
          <a:lstStyle/>
          <a:p>
            <a:pPr indent="127000"/>
            <a:r>
              <a:rPr lang="zh-CN" b="0">
                <a:latin typeface="微软雅黑" panose="020B0503020204020204" pitchFamily="34" charset="-122"/>
                <a:ea typeface="微软雅黑" panose="020B0503020204020204" pitchFamily="34" charset="-122"/>
              </a:rPr>
              <a:t>平均深度：</a:t>
            </a:r>
            <a:endParaRPr lang="zh-CN" altLang="en-US">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518777" y="-582908"/>
            <a:ext cx="3174978" cy="1567782"/>
          </a:xfrm>
          <a:prstGeom prst="rect">
            <a:avLst/>
          </a:prstGeom>
          <a:solidFill>
            <a:schemeClr val="bg1"/>
          </a:solidFill>
          <a:ln w="69850">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14" name="标题 1"/>
          <p:cNvSpPr txBox="1"/>
          <p:nvPr/>
        </p:nvSpPr>
        <p:spPr>
          <a:xfrm>
            <a:off x="4616531" y="192917"/>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dirty="0" smtClean="0">
                <a:latin typeface="微软雅黑" panose="020B0503020204020204" pitchFamily="34" charset="-122"/>
                <a:ea typeface="微软雅黑" panose="020B0503020204020204" pitchFamily="34" charset="-122"/>
                <a:sym typeface="+mn-ea"/>
              </a:rPr>
              <a:t>空间句法形态</a:t>
            </a:r>
            <a:endParaRPr lang="zh-CN" altLang="en-US" sz="2400" dirty="0" smtClean="0">
              <a:latin typeface="微软雅黑" panose="020B0503020204020204" pitchFamily="34" charset="-122"/>
              <a:ea typeface="微软雅黑" panose="020B0503020204020204" pitchFamily="34" charset="-122"/>
            </a:endParaRPr>
          </a:p>
          <a:p>
            <a:pPr algn="ctr"/>
            <a:r>
              <a:rPr lang="zh-CN" altLang="en-US" sz="2400" dirty="0" smtClean="0">
                <a:latin typeface="微软雅黑" panose="020B0503020204020204" pitchFamily="34" charset="-122"/>
                <a:ea typeface="微软雅黑" panose="020B0503020204020204" pitchFamily="34" charset="-122"/>
                <a:sym typeface="+mn-ea"/>
              </a:rPr>
              <a:t>变量计算</a:t>
            </a:r>
            <a:endParaRPr lang="zh-CN" altLang="en-US" sz="2400" dirty="0">
              <a:latin typeface="微软雅黑" panose="020B0503020204020204" pitchFamily="34" charset="-122"/>
              <a:ea typeface="微软雅黑" panose="020B0503020204020204" pitchFamily="34" charset="-122"/>
            </a:endParaRPr>
          </a:p>
        </p:txBody>
      </p:sp>
      <p:sp>
        <p:nvSpPr>
          <p:cNvPr id="30" name="îṣḷidé"/>
          <p:cNvSpPr/>
          <p:nvPr/>
        </p:nvSpPr>
        <p:spPr>
          <a:xfrm>
            <a:off x="0" y="1155312"/>
            <a:ext cx="12192000" cy="666000"/>
          </a:xfrm>
          <a:prstGeom prst="rect">
            <a:avLst/>
          </a:prstGeom>
          <a:solidFill>
            <a:srgbClr val="7E48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7" name="îṣḷidé"/>
          <p:cNvSpPr/>
          <p:nvPr/>
        </p:nvSpPr>
        <p:spPr>
          <a:xfrm>
            <a:off x="-109855" y="6644005"/>
            <a:ext cx="12393295" cy="214630"/>
          </a:xfrm>
          <a:prstGeom prst="rect">
            <a:avLst/>
          </a:prstGeom>
          <a:solidFill>
            <a:srgbClr val="7E48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52500" lnSpcReduction="20000"/>
          </a:bodyPr>
          <a:lstStyle/>
          <a:p>
            <a:pPr algn="ctr"/>
            <a:endParaRPr/>
          </a:p>
        </p:txBody>
      </p:sp>
      <p:pic>
        <p:nvPicPr>
          <p:cNvPr id="2" name="图片 1" descr="X2GZ[83XPHQ1QQZD]P_V4UU"/>
          <p:cNvPicPr>
            <a:picLocks noChangeAspect="1"/>
          </p:cNvPicPr>
          <p:nvPr/>
        </p:nvPicPr>
        <p:blipFill>
          <a:blip r:embed="rId2"/>
          <a:stretch>
            <a:fillRect/>
          </a:stretch>
        </p:blipFill>
        <p:spPr>
          <a:xfrm>
            <a:off x="104775" y="1991360"/>
            <a:ext cx="6391275" cy="4458335"/>
          </a:xfrm>
          <a:prstGeom prst="rect">
            <a:avLst/>
          </a:prstGeom>
          <a:effectLst>
            <a:outerShdw blurRad="50800" dist="38100" dir="2700000" algn="tl" rotWithShape="0">
              <a:prstClr val="black">
                <a:alpha val="40000"/>
              </a:prstClr>
            </a:outerShdw>
          </a:effectLst>
        </p:spPr>
      </p:pic>
      <p:pic>
        <p:nvPicPr>
          <p:cNvPr id="3" name="图片 2" descr="EQZR1@)}BK8@]3`K6MNFD{B"/>
          <p:cNvPicPr>
            <a:picLocks noChangeAspect="1"/>
          </p:cNvPicPr>
          <p:nvPr/>
        </p:nvPicPr>
        <p:blipFill>
          <a:blip r:embed="rId3"/>
          <a:stretch>
            <a:fillRect/>
          </a:stretch>
        </p:blipFill>
        <p:spPr>
          <a:xfrm>
            <a:off x="6634480" y="2014220"/>
            <a:ext cx="5446395" cy="4458335"/>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08610" y="-551180"/>
            <a:ext cx="5659755" cy="8403590"/>
          </a:xfrm>
          <a:prstGeom prst="rect">
            <a:avLst/>
          </a:prstGeom>
          <a:solidFill>
            <a:srgbClr val="7E4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4508511" y="-551377"/>
            <a:ext cx="3174978" cy="1567782"/>
          </a:xfrm>
          <a:prstGeom prst="rect">
            <a:avLst/>
          </a:prstGeom>
          <a:solidFill>
            <a:schemeClr val="bg1"/>
          </a:solidFill>
          <a:ln w="69850">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18" name="标题 1"/>
          <p:cNvSpPr txBox="1"/>
          <p:nvPr/>
        </p:nvSpPr>
        <p:spPr>
          <a:xfrm>
            <a:off x="4703925" y="381977"/>
            <a:ext cx="2784149"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altLang="zh-CN" sz="2400">
                <a:latin typeface="微软雅黑" panose="020B0503020204020204" pitchFamily="34" charset="-122"/>
                <a:ea typeface="微软雅黑" panose="020B0503020204020204" pitchFamily="34" charset="-122"/>
              </a:rPr>
              <a:t>轴线地图分析示例</a:t>
            </a:r>
          </a:p>
        </p:txBody>
      </p:sp>
      <p:sp>
        <p:nvSpPr>
          <p:cNvPr id="11" name="标题 1"/>
          <p:cNvSpPr txBox="1"/>
          <p:nvPr/>
        </p:nvSpPr>
        <p:spPr>
          <a:xfrm>
            <a:off x="137143" y="0"/>
            <a:ext cx="232012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solidFill>
                  <a:schemeClr val="bg1"/>
                </a:solidFill>
                <a:latin typeface="微软雅黑" panose="020B0503020204020204" pitchFamily="34" charset="-122"/>
                <a:ea typeface="微软雅黑" panose="020B0503020204020204" pitchFamily="34" charset="-122"/>
                <a:sym typeface="+mn-ea"/>
              </a:rPr>
              <a:t>空间句法</a:t>
            </a:r>
          </a:p>
        </p:txBody>
      </p:sp>
      <p:pic>
        <p:nvPicPr>
          <p:cNvPr id="237" name="图片 237"/>
          <p:cNvPicPr>
            <a:picLocks noChangeAspect="1"/>
          </p:cNvPicPr>
          <p:nvPr/>
        </p:nvPicPr>
        <p:blipFill>
          <a:blip r:embed="rId2"/>
          <a:srcRect t="20812" r="5158" b="26652"/>
          <a:stretch>
            <a:fillRect/>
          </a:stretch>
        </p:blipFill>
        <p:spPr>
          <a:xfrm>
            <a:off x="5685155" y="1268095"/>
            <a:ext cx="2825750" cy="2214880"/>
          </a:xfrm>
          <a:prstGeom prst="rect">
            <a:avLst/>
          </a:prstGeom>
          <a:ln>
            <a:noFill/>
          </a:ln>
          <a:effectLst>
            <a:outerShdw blurRad="50800" dist="38100" dir="2700000" algn="tl" rotWithShape="0">
              <a:prstClr val="black">
                <a:alpha val="40000"/>
              </a:prstClr>
            </a:outerShdw>
          </a:effectLst>
        </p:spPr>
      </p:pic>
      <p:pic>
        <p:nvPicPr>
          <p:cNvPr id="238" name="图片 238"/>
          <p:cNvPicPr>
            <a:picLocks noChangeAspect="1"/>
          </p:cNvPicPr>
          <p:nvPr/>
        </p:nvPicPr>
        <p:blipFill>
          <a:blip r:embed="rId3"/>
          <a:srcRect t="21237" r="5046" b="27434"/>
          <a:stretch>
            <a:fillRect/>
          </a:stretch>
        </p:blipFill>
        <p:spPr>
          <a:xfrm>
            <a:off x="8811895" y="1269365"/>
            <a:ext cx="2893695" cy="2212975"/>
          </a:xfrm>
          <a:prstGeom prst="rect">
            <a:avLst/>
          </a:prstGeom>
          <a:ln>
            <a:noFill/>
          </a:ln>
          <a:effectLst>
            <a:outerShdw blurRad="50800" dist="38100" dir="2700000" algn="tl" rotWithShape="0">
              <a:prstClr val="black">
                <a:alpha val="40000"/>
              </a:prstClr>
            </a:outerShdw>
          </a:effectLst>
        </p:spPr>
      </p:pic>
      <p:pic>
        <p:nvPicPr>
          <p:cNvPr id="239" name="图片 239"/>
          <p:cNvPicPr>
            <a:picLocks noChangeAspect="1"/>
          </p:cNvPicPr>
          <p:nvPr/>
        </p:nvPicPr>
        <p:blipFill>
          <a:blip r:embed="rId4"/>
          <a:srcRect t="21025" r="5058" b="27215"/>
          <a:stretch>
            <a:fillRect/>
          </a:stretch>
        </p:blipFill>
        <p:spPr>
          <a:xfrm>
            <a:off x="5685155" y="4130675"/>
            <a:ext cx="2825115" cy="2179320"/>
          </a:xfrm>
          <a:prstGeom prst="rect">
            <a:avLst/>
          </a:prstGeom>
          <a:ln>
            <a:noFill/>
          </a:ln>
          <a:effectLst>
            <a:outerShdw blurRad="50800" dist="38100" dir="2700000" algn="tl" rotWithShape="0">
              <a:prstClr val="black">
                <a:alpha val="40000"/>
              </a:prstClr>
            </a:outerShdw>
          </a:effectLst>
        </p:spPr>
      </p:pic>
      <p:pic>
        <p:nvPicPr>
          <p:cNvPr id="236" name="图片 236"/>
          <p:cNvPicPr>
            <a:picLocks noChangeAspect="1"/>
          </p:cNvPicPr>
          <p:nvPr/>
        </p:nvPicPr>
        <p:blipFill>
          <a:blip r:embed="rId5"/>
          <a:srcRect t="20884" r="4652" b="26940"/>
          <a:stretch>
            <a:fillRect/>
          </a:stretch>
        </p:blipFill>
        <p:spPr>
          <a:xfrm>
            <a:off x="8891270" y="4130675"/>
            <a:ext cx="2814320" cy="2179320"/>
          </a:xfrm>
          <a:prstGeom prst="rect">
            <a:avLst/>
          </a:prstGeom>
          <a:ln>
            <a:noFill/>
          </a:ln>
          <a:effectLst>
            <a:outerShdw blurRad="50800" dist="38100" dir="2700000" algn="tl" rotWithShape="0">
              <a:prstClr val="black">
                <a:alpha val="40000"/>
              </a:prstClr>
            </a:outerShdw>
          </a:effectLst>
        </p:spPr>
      </p:pic>
      <p:sp>
        <p:nvSpPr>
          <p:cNvPr id="101" name="文本框 100"/>
          <p:cNvSpPr txBox="1"/>
          <p:nvPr/>
        </p:nvSpPr>
        <p:spPr>
          <a:xfrm>
            <a:off x="5969635" y="3577590"/>
            <a:ext cx="2099945" cy="337185"/>
          </a:xfrm>
          <a:prstGeom prst="rect">
            <a:avLst/>
          </a:prstGeom>
          <a:noFill/>
          <a:ln w="9525">
            <a:noFill/>
          </a:ln>
        </p:spPr>
        <p:txBody>
          <a:bodyPr wrap="square">
            <a:spAutoFit/>
          </a:bodyPr>
          <a:lstStyle/>
          <a:p>
            <a:pPr indent="0" algn="ctr"/>
            <a:r>
              <a:rPr lang="en-US" sz="1600" b="0">
                <a:latin typeface="微软雅黑" panose="020B0503020204020204" pitchFamily="34" charset="-122"/>
                <a:ea typeface="微软雅黑" panose="020B0503020204020204" pitchFamily="34" charset="-122"/>
                <a:cs typeface="微软雅黑" panose="020B0503020204020204" pitchFamily="34" charset="-122"/>
              </a:rPr>
              <a:t>a</a:t>
            </a:r>
            <a:r>
              <a:rPr lang="zh-CN" sz="1600" b="0">
                <a:latin typeface="微软雅黑" panose="020B0503020204020204" pitchFamily="34" charset="-122"/>
                <a:ea typeface="微软雅黑" panose="020B0503020204020204" pitchFamily="34" charset="-122"/>
                <a:cs typeface="微软雅黑" panose="020B0503020204020204" pitchFamily="34" charset="-122"/>
              </a:rPr>
              <a:t>全局集成度</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9248775" y="6398260"/>
            <a:ext cx="2099945" cy="337185"/>
          </a:xfrm>
          <a:prstGeom prst="rect">
            <a:avLst/>
          </a:prstGeom>
          <a:noFill/>
          <a:ln w="9525">
            <a:noFill/>
          </a:ln>
        </p:spPr>
        <p:txBody>
          <a:bodyPr wrap="square">
            <a:spAutoFit/>
          </a:bodyPr>
          <a:lstStyle/>
          <a:p>
            <a:pPr indent="0" algn="ctr"/>
            <a:r>
              <a:rPr sz="1600" b="0">
                <a:latin typeface="微软雅黑" panose="020B0503020204020204" pitchFamily="34" charset="-122"/>
                <a:ea typeface="微软雅黑" panose="020B0503020204020204" pitchFamily="34" charset="-122"/>
                <a:cs typeface="微软雅黑" panose="020B0503020204020204" pitchFamily="34" charset="-122"/>
              </a:rPr>
              <a:t>d 平均相对深度</a:t>
            </a:r>
          </a:p>
        </p:txBody>
      </p:sp>
      <p:sp>
        <p:nvSpPr>
          <p:cNvPr id="7" name="文本框 6"/>
          <p:cNvSpPr txBox="1"/>
          <p:nvPr/>
        </p:nvSpPr>
        <p:spPr>
          <a:xfrm>
            <a:off x="5970270" y="6398260"/>
            <a:ext cx="2099945" cy="337185"/>
          </a:xfrm>
          <a:prstGeom prst="rect">
            <a:avLst/>
          </a:prstGeom>
          <a:noFill/>
          <a:ln w="9525">
            <a:noFill/>
          </a:ln>
        </p:spPr>
        <p:txBody>
          <a:bodyPr wrap="square">
            <a:spAutoFit/>
          </a:bodyPr>
          <a:lstStyle/>
          <a:p>
            <a:pPr indent="0" algn="ctr"/>
            <a:r>
              <a:rPr sz="1600" b="0">
                <a:latin typeface="微软雅黑" panose="020B0503020204020204" pitchFamily="34" charset="-122"/>
                <a:ea typeface="微软雅黑" panose="020B0503020204020204" pitchFamily="34" charset="-122"/>
                <a:cs typeface="微软雅黑" panose="020B0503020204020204" pitchFamily="34" charset="-122"/>
              </a:rPr>
              <a:t>c 连接度</a:t>
            </a:r>
          </a:p>
        </p:txBody>
      </p:sp>
      <p:sp>
        <p:nvSpPr>
          <p:cNvPr id="10" name="文本框 9"/>
          <p:cNvSpPr txBox="1"/>
          <p:nvPr/>
        </p:nvSpPr>
        <p:spPr>
          <a:xfrm>
            <a:off x="9208770" y="3577590"/>
            <a:ext cx="2099945" cy="337185"/>
          </a:xfrm>
          <a:prstGeom prst="rect">
            <a:avLst/>
          </a:prstGeom>
          <a:noFill/>
          <a:ln w="9525">
            <a:noFill/>
          </a:ln>
        </p:spPr>
        <p:txBody>
          <a:bodyPr wrap="square">
            <a:spAutoFit/>
          </a:bodyPr>
          <a:lstStyle/>
          <a:p>
            <a:pPr indent="0" algn="ctr"/>
            <a:r>
              <a:rPr sz="1600" b="0">
                <a:latin typeface="微软雅黑" panose="020B0503020204020204" pitchFamily="34" charset="-122"/>
                <a:ea typeface="微软雅黑" panose="020B0503020204020204" pitchFamily="34" charset="-122"/>
                <a:cs typeface="微软雅黑" panose="020B0503020204020204" pitchFamily="34" charset="-122"/>
              </a:rPr>
              <a:t>b局部集成度</a:t>
            </a:r>
          </a:p>
        </p:txBody>
      </p:sp>
      <p:sp>
        <p:nvSpPr>
          <p:cNvPr id="13" name="文本框 12"/>
          <p:cNvSpPr txBox="1"/>
          <p:nvPr/>
        </p:nvSpPr>
        <p:spPr>
          <a:xfrm>
            <a:off x="504825" y="1461135"/>
            <a:ext cx="4548505" cy="5354320"/>
          </a:xfrm>
          <a:prstGeom prst="rect">
            <a:avLst/>
          </a:prstGeom>
          <a:noFill/>
          <a:ln w="9525">
            <a:noFill/>
          </a:ln>
        </p:spPr>
        <p:txBody>
          <a:bodyPr wrap="square">
            <a:spAutoFit/>
          </a:bodyPr>
          <a:lstStyle/>
          <a:p>
            <a:pPr indent="0" fontAlgn="auto"/>
            <a:r>
              <a:rPr lang="zh-CN"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线条颜色越深代表数值越高；</a:t>
            </a:r>
            <a:endParaRPr lang="en-US" b="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endParaRPr lang="zh-CN" b="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r>
              <a:rPr lang="zh-CN"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全局集成度：主要通达要道反映城市的中心；</a:t>
            </a:r>
            <a:endParaRPr lang="en-US" b="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endParaRPr lang="zh-CN" b="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r>
              <a:rPr lang="zh-CN"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局部集成度：局部中心及发展趋势；</a:t>
            </a:r>
            <a:endParaRPr lang="en-US" b="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endParaRPr lang="zh-CN" b="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r>
              <a:rPr lang="zh-CN"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空间智能度：全局集成度和局部集成度的线性相关值</a:t>
            </a:r>
            <a:r>
              <a:rPr lang="en-US"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系数；</a:t>
            </a:r>
            <a:endParaRPr lang="en-US" b="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endParaRPr lang="zh-CN" altLang="en-US" b="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r>
              <a:rPr lang="zh-CN" altLang="en-US"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2010年上海市某区域城市空间智能度为（0.7），全局集成度和局部集成度的相关性较高。说明该区域局部中心和全局中心</a:t>
            </a:r>
            <a:r>
              <a:rPr lang="zh-CN" altLang="en-US" b="0">
                <a:solidFill>
                  <a:srgbClr val="EECEBF"/>
                </a:solidFill>
                <a:latin typeface="微软雅黑" panose="020B0503020204020204" pitchFamily="34" charset="-122"/>
                <a:ea typeface="微软雅黑" panose="020B0503020204020204" pitchFamily="34" charset="-122"/>
                <a:cs typeface="微软雅黑" panose="020B0503020204020204" pitchFamily="34" charset="-122"/>
              </a:rPr>
              <a:t>重合度较高</a:t>
            </a:r>
            <a:r>
              <a:rPr lang="zh-CN" altLang="en-US"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，能较好的带动城市经济社会发展，并伴随着复杂的经济、社会活动，使得空间单元内部的</a:t>
            </a:r>
            <a:r>
              <a:rPr lang="zh-CN" altLang="en-US" b="0">
                <a:solidFill>
                  <a:srgbClr val="EECEBF"/>
                </a:solidFill>
                <a:latin typeface="微软雅黑" panose="020B0503020204020204" pitchFamily="34" charset="-122"/>
                <a:ea typeface="微软雅黑" panose="020B0503020204020204" pitchFamily="34" charset="-122"/>
                <a:cs typeface="微软雅黑" panose="020B0503020204020204" pitchFamily="34" charset="-122"/>
              </a:rPr>
              <a:t>局部中心性特征</a:t>
            </a:r>
            <a:r>
              <a:rPr lang="zh-CN" altLang="en-US"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更好地体现出来。</a:t>
            </a:r>
          </a:p>
        </p:txBody>
      </p:sp>
      <p:sp>
        <p:nvSpPr>
          <p:cNvPr id="14" name="íşḻïḑè"/>
          <p:cNvSpPr/>
          <p:nvPr/>
        </p:nvSpPr>
        <p:spPr bwMode="auto">
          <a:xfrm flipH="1">
            <a:off x="268604" y="1527809"/>
            <a:ext cx="209550" cy="208280"/>
          </a:xfrm>
          <a:prstGeom prst="ellipse">
            <a:avLst/>
          </a:prstGeom>
          <a:solidFill>
            <a:srgbClr val="FCF2F3"/>
          </a:solidFill>
          <a:ln w="9525">
            <a:noFill/>
            <a:round/>
          </a:ln>
        </p:spPr>
        <p:txBody>
          <a:bodyPr wrap="square" lIns="91440" tIns="45720" rIns="91440" bIns="45720" anchor="ctr">
            <a:normAutofit fontScale="25000" lnSpcReduction="20000"/>
          </a:bodyPr>
          <a:lstStyle/>
          <a:p>
            <a:pPr algn="ctr"/>
            <a:endParaRPr sz="1400"/>
          </a:p>
        </p:txBody>
      </p:sp>
      <p:sp>
        <p:nvSpPr>
          <p:cNvPr id="15" name="íşḻïḑè"/>
          <p:cNvSpPr/>
          <p:nvPr/>
        </p:nvSpPr>
        <p:spPr bwMode="auto">
          <a:xfrm flipH="1">
            <a:off x="268604" y="2085339"/>
            <a:ext cx="209550" cy="208280"/>
          </a:xfrm>
          <a:prstGeom prst="ellipse">
            <a:avLst/>
          </a:prstGeom>
          <a:solidFill>
            <a:srgbClr val="EECEBF"/>
          </a:solidFill>
          <a:ln w="9525">
            <a:noFill/>
            <a:round/>
          </a:ln>
        </p:spPr>
        <p:txBody>
          <a:bodyPr wrap="square" lIns="91440" tIns="45720" rIns="91440" bIns="45720" anchor="ctr">
            <a:normAutofit fontScale="25000" lnSpcReduction="20000"/>
          </a:bodyPr>
          <a:lstStyle/>
          <a:p>
            <a:pPr algn="ctr"/>
            <a:endParaRPr sz="1400"/>
          </a:p>
        </p:txBody>
      </p:sp>
      <p:sp>
        <p:nvSpPr>
          <p:cNvPr id="16" name="íşḻïḑè"/>
          <p:cNvSpPr/>
          <p:nvPr/>
        </p:nvSpPr>
        <p:spPr bwMode="auto">
          <a:xfrm flipH="1">
            <a:off x="268604" y="3994149"/>
            <a:ext cx="209550" cy="208280"/>
          </a:xfrm>
          <a:prstGeom prst="ellipse">
            <a:avLst/>
          </a:prstGeom>
          <a:solidFill>
            <a:srgbClr val="FCF2F3"/>
          </a:solidFill>
          <a:ln w="9525">
            <a:noFill/>
            <a:round/>
          </a:ln>
        </p:spPr>
        <p:txBody>
          <a:bodyPr wrap="square" lIns="91440" tIns="45720" rIns="91440" bIns="45720" anchor="ctr">
            <a:normAutofit fontScale="25000" lnSpcReduction="20000"/>
          </a:bodyPr>
          <a:lstStyle/>
          <a:p>
            <a:pPr algn="ctr"/>
            <a:endParaRPr sz="1400"/>
          </a:p>
        </p:txBody>
      </p:sp>
      <p:sp>
        <p:nvSpPr>
          <p:cNvPr id="19" name="íşḻïḑè"/>
          <p:cNvSpPr/>
          <p:nvPr/>
        </p:nvSpPr>
        <p:spPr bwMode="auto">
          <a:xfrm flipH="1">
            <a:off x="268604" y="2629534"/>
            <a:ext cx="209550" cy="208280"/>
          </a:xfrm>
          <a:prstGeom prst="ellipse">
            <a:avLst/>
          </a:prstGeom>
          <a:solidFill>
            <a:srgbClr val="FCF2F3"/>
          </a:solidFill>
          <a:ln w="9525">
            <a:noFill/>
            <a:round/>
          </a:ln>
        </p:spPr>
        <p:txBody>
          <a:bodyPr wrap="square" lIns="91440" tIns="45720" rIns="91440" bIns="45720" anchor="ctr">
            <a:normAutofit fontScale="25000" lnSpcReduction="20000"/>
          </a:bodyPr>
          <a:lstStyle/>
          <a:p>
            <a:pPr algn="ctr"/>
            <a:endParaRPr sz="1400"/>
          </a:p>
        </p:txBody>
      </p:sp>
      <p:sp>
        <p:nvSpPr>
          <p:cNvPr id="20" name="íşḻïḑè"/>
          <p:cNvSpPr/>
          <p:nvPr/>
        </p:nvSpPr>
        <p:spPr bwMode="auto">
          <a:xfrm flipH="1">
            <a:off x="268604" y="3190874"/>
            <a:ext cx="209550" cy="208280"/>
          </a:xfrm>
          <a:prstGeom prst="ellipse">
            <a:avLst/>
          </a:prstGeom>
          <a:solidFill>
            <a:srgbClr val="EECEBF"/>
          </a:solidFill>
          <a:ln w="9525">
            <a:noFill/>
            <a:round/>
          </a:ln>
        </p:spPr>
        <p:txBody>
          <a:bodyPr wrap="square" lIns="91440" tIns="45720" rIns="91440" bIns="45720" anchor="ctr">
            <a:normAutofit fontScale="25000" lnSpcReduction="20000"/>
          </a:bodyPr>
          <a:lstStyle/>
          <a:p>
            <a:pPr algn="ctr"/>
            <a:endParaRPr sz="14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6515735" y="1276969"/>
            <a:ext cx="5697220" cy="53572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75099" y="1276968"/>
            <a:ext cx="7007063" cy="5357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4665" y="1679575"/>
            <a:ext cx="8281035" cy="4140200"/>
          </a:xfrm>
          <a:prstGeom prst="rect">
            <a:avLst/>
          </a:prstGeom>
          <a:effectLst>
            <a:outerShdw blurRad="50800" dist="38100" dir="2700000" algn="tl" rotWithShape="0">
              <a:prstClr val="black">
                <a:alpha val="40000"/>
              </a:prstClr>
            </a:outerShdw>
          </a:effectLst>
        </p:spPr>
      </p:pic>
      <p:grpSp>
        <p:nvGrpSpPr>
          <p:cNvPr id="50" name="20411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669925" y="1276969"/>
            <a:ext cx="11653520" cy="5501005"/>
            <a:chOff x="669925" y="1276969"/>
            <a:chExt cx="11653520" cy="5501005"/>
          </a:xfrm>
        </p:grpSpPr>
        <p:sp>
          <p:nvSpPr>
            <p:cNvPr id="51" name="íslïḑé"/>
            <p:cNvSpPr txBox="1"/>
            <p:nvPr/>
          </p:nvSpPr>
          <p:spPr bwMode="auto">
            <a:xfrm>
              <a:off x="7597775" y="1276969"/>
              <a:ext cx="1294130" cy="44196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zh-CN" altLang="en-US" sz="2000" b="1" dirty="0" smtClean="0">
                  <a:latin typeface="微软雅黑" panose="020B0503020204020204" pitchFamily="34" charset="-122"/>
                  <a:ea typeface="微软雅黑" panose="020B0503020204020204" pitchFamily="34" charset="-122"/>
                </a:rPr>
                <a:t>理论基础</a:t>
              </a:r>
            </a:p>
          </p:txBody>
        </p:sp>
        <p:sp>
          <p:nvSpPr>
            <p:cNvPr id="52" name="îŝ1îḓê"/>
            <p:cNvSpPr/>
            <p:nvPr/>
          </p:nvSpPr>
          <p:spPr bwMode="auto">
            <a:xfrm>
              <a:off x="7632700" y="1679559"/>
              <a:ext cx="4000500" cy="190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sym typeface="+mn-ea"/>
                </a:rPr>
                <a:t>景观</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dirty="0">
                  <a:latin typeface="微软雅黑" panose="020B0503020204020204" pitchFamily="34" charset="-122"/>
                  <a:ea typeface="微软雅黑" panose="020B0503020204020204" pitchFamily="34" charset="-122"/>
                  <a:sym typeface="+mn-ea"/>
                </a:rPr>
                <a:t>格局、过程与尺度</a:t>
              </a:r>
            </a:p>
            <a:p>
              <a:pPr marL="285750" indent="-285750">
                <a:lnSpc>
                  <a:spcPct val="150000"/>
                </a:lnSpc>
                <a:buFont typeface="Arial" panose="020B0604020202020204" pitchFamily="34" charset="0"/>
                <a:buChar char="•"/>
              </a:pPr>
              <a:r>
                <a:rPr lang="zh-CN" dirty="0">
                  <a:latin typeface="微软雅黑" panose="020B0503020204020204" pitchFamily="34" charset="-122"/>
                  <a:ea typeface="微软雅黑" panose="020B0503020204020204" pitchFamily="34" charset="-122"/>
                  <a:sym typeface="+mn-ea"/>
                </a:rPr>
                <a:t>景观格局的特征</a:t>
              </a:r>
            </a:p>
            <a:p>
              <a:pPr marL="285750" indent="-285750">
                <a:lnSpc>
                  <a:spcPct val="150000"/>
                </a:lnSpc>
                <a:buFont typeface="Arial" panose="020B0604020202020204" pitchFamily="34" charset="0"/>
                <a:buChar char="•"/>
              </a:pPr>
              <a:r>
                <a:rPr lang="zh-CN" dirty="0">
                  <a:latin typeface="微软雅黑" panose="020B0503020204020204" pitchFamily="34" charset="-122"/>
                  <a:ea typeface="微软雅黑" panose="020B0503020204020204" pitchFamily="34" charset="-122"/>
                  <a:sym typeface="+mn-ea"/>
                </a:rPr>
                <a:t>景观格局在地理学的应用</a:t>
              </a:r>
              <a:endParaRPr lang="zh-CN" dirty="0">
                <a:sym typeface="+mn-ea"/>
              </a:endParaRPr>
            </a:p>
            <a:p>
              <a:pPr marL="285750" indent="-285750">
                <a:lnSpc>
                  <a:spcPct val="150000"/>
                </a:lnSpc>
                <a:buFont typeface="Arial" panose="020B0604020202020204" pitchFamily="34" charset="0"/>
                <a:buChar char="•"/>
              </a:pPr>
              <a:endParaRPr lang="zh-CN" dirty="0">
                <a:sym typeface="+mn-ea"/>
              </a:endParaRPr>
            </a:p>
          </p:txBody>
        </p:sp>
        <p:sp>
          <p:nvSpPr>
            <p:cNvPr id="53" name="îSļïďè"/>
            <p:cNvSpPr txBox="1"/>
            <p:nvPr/>
          </p:nvSpPr>
          <p:spPr bwMode="auto">
            <a:xfrm>
              <a:off x="7619365" y="3590909"/>
              <a:ext cx="1797685" cy="44196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zh-CN" altLang="en-US" sz="2000" b="1" dirty="0">
                  <a:latin typeface="微软雅黑" panose="020B0503020204020204" pitchFamily="34" charset="-122"/>
                  <a:ea typeface="微软雅黑" panose="020B0503020204020204" pitchFamily="34" charset="-122"/>
                  <a:sym typeface="+mn-ea"/>
                </a:rPr>
                <a:t>景观格局指数</a:t>
              </a:r>
              <a:endParaRPr lang="en-US" altLang="zh-CN" sz="2000" b="1" dirty="0"/>
            </a:p>
          </p:txBody>
        </p:sp>
        <p:sp>
          <p:nvSpPr>
            <p:cNvPr id="54" name="i$1îḍé"/>
            <p:cNvSpPr/>
            <p:nvPr/>
          </p:nvSpPr>
          <p:spPr bwMode="auto">
            <a:xfrm>
              <a:off x="7632700" y="3588369"/>
              <a:ext cx="4000500" cy="3189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dirty="0">
                  <a:latin typeface="微软雅黑" panose="020B0503020204020204" pitchFamily="34" charset="-122"/>
                  <a:ea typeface="微软雅黑" panose="020B0503020204020204" pitchFamily="34" charset="-122"/>
                </a:rPr>
                <a:t>景观单元特征指数</a:t>
              </a:r>
            </a:p>
            <a:p>
              <a:pPr marL="285750" indent="-285750">
                <a:lnSpc>
                  <a:spcPct val="150000"/>
                </a:lnSpc>
                <a:buFont typeface="Arial" panose="020B0604020202020204" pitchFamily="34" charset="0"/>
                <a:buChar char="•"/>
              </a:pPr>
              <a:r>
                <a:rPr lang="zh-CN" dirty="0">
                  <a:latin typeface="微软雅黑" panose="020B0503020204020204" pitchFamily="34" charset="-122"/>
                  <a:ea typeface="微软雅黑" panose="020B0503020204020204" pitchFamily="34" charset="-122"/>
                </a:rPr>
                <a:t>景观异质性指数</a:t>
              </a:r>
            </a:p>
            <a:p>
              <a:pPr marL="285750" indent="-285750">
                <a:lnSpc>
                  <a:spcPct val="150000"/>
                </a:lnSpc>
                <a:buFont typeface="Arial" panose="020B0604020202020204" pitchFamily="34" charset="0"/>
                <a:buChar char="•"/>
              </a:pPr>
              <a:r>
                <a:rPr lang="zh-CN" dirty="0">
                  <a:latin typeface="微软雅黑" panose="020B0503020204020204" pitchFamily="34" charset="-122"/>
                  <a:ea typeface="微软雅黑" panose="020B0503020204020204" pitchFamily="34" charset="-122"/>
                </a:rPr>
                <a:t>景观要素空间关系指数</a:t>
              </a:r>
            </a:p>
            <a:p>
              <a:pPr marL="285750" indent="-285750">
                <a:lnSpc>
                  <a:spcPct val="150000"/>
                </a:lnSpc>
                <a:buFont typeface="Arial" panose="020B0604020202020204" pitchFamily="34" charset="0"/>
                <a:buChar char="•"/>
              </a:pPr>
              <a:r>
                <a:rPr lang="zh-CN" dirty="0">
                  <a:latin typeface="微软雅黑" panose="020B0503020204020204" pitchFamily="34" charset="-122"/>
                  <a:ea typeface="微软雅黑" panose="020B0503020204020204" pitchFamily="34" charset="-122"/>
                </a:rPr>
                <a:t>三维景观格局指数</a:t>
              </a:r>
            </a:p>
            <a:p>
              <a:pPr marL="285750" indent="-285750">
                <a:lnSpc>
                  <a:spcPct val="150000"/>
                </a:lnSpc>
                <a:buFont typeface="Arial" panose="020B0604020202020204" pitchFamily="34" charset="0"/>
                <a:buChar char="•"/>
              </a:pPr>
              <a:r>
                <a:rPr lang="zh-CN" dirty="0">
                  <a:latin typeface="微软雅黑" panose="020B0503020204020204" pitchFamily="34" charset="-122"/>
                  <a:ea typeface="微软雅黑" panose="020B0503020204020204" pitchFamily="34" charset="-122"/>
                </a:rPr>
                <a:t>景观指数的应用</a:t>
              </a:r>
            </a:p>
            <a:p>
              <a:pPr marL="285750" indent="-285750">
                <a:lnSpc>
                  <a:spcPct val="150000"/>
                </a:lnSpc>
                <a:buFont typeface="Arial" panose="020B0604020202020204" pitchFamily="34" charset="0"/>
                <a:buChar char="•"/>
              </a:pPr>
              <a:r>
                <a:rPr lang="zh-CN" dirty="0">
                  <a:latin typeface="微软雅黑" panose="020B0503020204020204" pitchFamily="34" charset="-122"/>
                  <a:ea typeface="微软雅黑" panose="020B0503020204020204" pitchFamily="34" charset="-122"/>
                  <a:sym typeface="+mn-ea"/>
                </a:rPr>
                <a:t>景观指数分析软件</a:t>
              </a:r>
              <a:endParaRPr lang="zh-CN" dirty="0"/>
            </a:p>
            <a:p>
              <a:pPr marL="285750" indent="-285750">
                <a:lnSpc>
                  <a:spcPct val="150000"/>
                </a:lnSpc>
                <a:buFont typeface="Arial" panose="020B0604020202020204" pitchFamily="34" charset="0"/>
                <a:buChar char="•"/>
              </a:pPr>
              <a:endParaRPr lang="zh-CN" dirty="0"/>
            </a:p>
          </p:txBody>
        </p:sp>
        <p:grpSp>
          <p:nvGrpSpPr>
            <p:cNvPr id="55" name="ïṡ1iḓè"/>
            <p:cNvGrpSpPr/>
            <p:nvPr/>
          </p:nvGrpSpPr>
          <p:grpSpPr>
            <a:xfrm>
              <a:off x="669925" y="2893169"/>
              <a:ext cx="5845810" cy="1971675"/>
              <a:chOff x="7431450" y="1666127"/>
              <a:chExt cx="6095947" cy="1971675"/>
            </a:xfrm>
          </p:grpSpPr>
          <p:sp>
            <p:nvSpPr>
              <p:cNvPr id="64" name="ïslïde"/>
              <p:cNvSpPr/>
              <p:nvPr/>
            </p:nvSpPr>
            <p:spPr bwMode="auto">
              <a:xfrm>
                <a:off x="7432774" y="2134757"/>
                <a:ext cx="4090893" cy="150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50000"/>
                  </a:lnSpc>
                  <a:buFont typeface="Arial" panose="020B0604020202020204" pitchFamily="34" charset="0"/>
                  <a:buChar char="•"/>
                </a:pPr>
                <a:r>
                  <a:rPr lang="zh-CN" altLang="zh-CN" dirty="0">
                    <a:solidFill>
                      <a:schemeClr val="bg1"/>
                    </a:solidFill>
                    <a:latin typeface="微软雅黑" panose="020B0503020204020204" pitchFamily="34" charset="-122"/>
                    <a:ea typeface="微软雅黑" panose="020B0503020204020204" pitchFamily="34" charset="-122"/>
                  </a:rPr>
                  <a:t>景观格局分析方法</a:t>
                </a:r>
              </a:p>
              <a:p>
                <a:pPr marL="171450" indent="-171450">
                  <a:lnSpc>
                    <a:spcPct val="150000"/>
                  </a:lnSpc>
                  <a:buFont typeface="Arial" panose="020B0604020202020204" pitchFamily="34" charset="0"/>
                  <a:buChar char="•"/>
                </a:pPr>
                <a:r>
                  <a:rPr lang="zh-CN" altLang="zh-CN" dirty="0">
                    <a:solidFill>
                      <a:schemeClr val="bg1"/>
                    </a:solidFill>
                    <a:latin typeface="微软雅黑" panose="020B0503020204020204" pitchFamily="34" charset="-122"/>
                    <a:ea typeface="微软雅黑" panose="020B0503020204020204" pitchFamily="34" charset="-122"/>
                  </a:rPr>
                  <a:t>景观格局分析的层次与水平</a:t>
                </a:r>
              </a:p>
              <a:p>
                <a:pPr marL="171450" indent="-171450">
                  <a:lnSpc>
                    <a:spcPct val="150000"/>
                  </a:lnSpc>
                  <a:buFont typeface="Arial" panose="020B0604020202020204" pitchFamily="34" charset="0"/>
                  <a:buChar char="•"/>
                </a:pPr>
                <a:r>
                  <a:rPr lang="en-US" altLang="zh-CN" dirty="0">
                    <a:solidFill>
                      <a:schemeClr val="bg1"/>
                    </a:solidFill>
                    <a:latin typeface="微软雅黑" panose="020B0503020204020204" pitchFamily="34" charset="-122"/>
                    <a:ea typeface="微软雅黑" panose="020B0503020204020204" pitchFamily="34" charset="-122"/>
                  </a:rPr>
                  <a:t>可塑性面积单元问题</a:t>
                </a:r>
              </a:p>
            </p:txBody>
          </p:sp>
          <p:sp>
            <p:nvSpPr>
              <p:cNvPr id="63" name="iṧ1ïďe"/>
              <p:cNvSpPr txBox="1"/>
              <p:nvPr/>
            </p:nvSpPr>
            <p:spPr bwMode="auto">
              <a:xfrm>
                <a:off x="7431450" y="1666127"/>
                <a:ext cx="6095947" cy="441960"/>
              </a:xfrm>
              <a:prstGeom prst="rect">
                <a:avLst/>
              </a:prstGeom>
              <a:solidFill>
                <a:srgbClr val="7E4832">
                  <a:alpha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zh-CN" altLang="en-US" sz="2000" b="1" dirty="0">
                    <a:solidFill>
                      <a:schemeClr val="bg1"/>
                    </a:solidFill>
                    <a:latin typeface="微软雅黑" panose="020B0503020204020204" pitchFamily="34" charset="-122"/>
                    <a:ea typeface="微软雅黑" panose="020B0503020204020204" pitchFamily="34" charset="-122"/>
                    <a:sym typeface="+mn-ea"/>
                  </a:rPr>
                  <a:t>景观格局分析</a:t>
                </a:r>
              </a:p>
            </p:txBody>
          </p:sp>
        </p:grpSp>
        <p:cxnSp>
          <p:nvCxnSpPr>
            <p:cNvPr id="56" name="直接连接符 55"/>
            <p:cNvCxnSpPr/>
            <p:nvPr/>
          </p:nvCxnSpPr>
          <p:spPr>
            <a:xfrm flipV="1">
              <a:off x="6942455" y="3491865"/>
              <a:ext cx="5380990" cy="1270"/>
            </a:xfrm>
            <a:prstGeom prst="line">
              <a:avLst/>
            </a:prstGeom>
            <a:ln w="12700">
              <a:solidFill>
                <a:srgbClr val="7E4832"/>
              </a:solidFill>
            </a:ln>
          </p:spPr>
          <p:style>
            <a:lnRef idx="1">
              <a:schemeClr val="accent1"/>
            </a:lnRef>
            <a:fillRef idx="0">
              <a:schemeClr val="accent1"/>
            </a:fillRef>
            <a:effectRef idx="0">
              <a:schemeClr val="accent1"/>
            </a:effectRef>
            <a:fontRef idx="minor">
              <a:schemeClr val="tx1"/>
            </a:fontRef>
          </p:style>
        </p:cxnSp>
      </p:grpSp>
      <p:sp>
        <p:nvSpPr>
          <p:cNvPr id="18" name="标题 1"/>
          <p:cNvSpPr txBox="1"/>
          <p:nvPr/>
        </p:nvSpPr>
        <p:spPr>
          <a:xfrm>
            <a:off x="4553370" y="306162"/>
            <a:ext cx="3079064"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sz="2400" dirty="0">
                <a:latin typeface="微软雅黑" panose="020B0503020204020204" pitchFamily="34" charset="-122"/>
                <a:ea typeface="微软雅黑" panose="020B0503020204020204" pitchFamily="34" charset="-122"/>
              </a:rPr>
              <a:t>景观格局</a:t>
            </a:r>
          </a:p>
        </p:txBody>
      </p:sp>
      <p:sp>
        <p:nvSpPr>
          <p:cNvPr id="19" name="矩形 18"/>
          <p:cNvSpPr/>
          <p:nvPr/>
        </p:nvSpPr>
        <p:spPr>
          <a:xfrm>
            <a:off x="4508511" y="-551377"/>
            <a:ext cx="3174978" cy="1567782"/>
          </a:xfrm>
          <a:prstGeom prst="rect">
            <a:avLst/>
          </a:prstGeom>
          <a:noFill/>
          <a:ln w="69850">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Chart 365"/>
          <p:cNvGraphicFramePr/>
          <p:nvPr/>
        </p:nvGraphicFramePr>
        <p:xfrm>
          <a:off x="4853285" y="2185844"/>
          <a:ext cx="1181638" cy="916204"/>
        </p:xfrm>
        <a:graphic>
          <a:graphicData uri="http://schemas.openxmlformats.org/drawingml/2006/chart">
            <c:chart xmlns:c="http://schemas.openxmlformats.org/drawingml/2006/chart" xmlns:r="http://schemas.openxmlformats.org/officeDocument/2006/relationships" r:id="rId2"/>
          </a:graphicData>
        </a:graphic>
      </p:graphicFrame>
      <p:sp>
        <p:nvSpPr>
          <p:cNvPr id="32" name="矩形 31"/>
          <p:cNvSpPr/>
          <p:nvPr/>
        </p:nvSpPr>
        <p:spPr>
          <a:xfrm>
            <a:off x="-176389" y="652847"/>
            <a:ext cx="4690024" cy="86951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îŝliḑé"/>
          <p:cNvSpPr txBox="1"/>
          <p:nvPr/>
        </p:nvSpPr>
        <p:spPr>
          <a:xfrm>
            <a:off x="1973580" y="1875155"/>
            <a:ext cx="1066800" cy="666750"/>
          </a:xfrm>
          <a:prstGeom prst="rect">
            <a:avLst/>
          </a:prstGeom>
        </p:spPr>
        <p:txBody>
          <a:bodyPr wrap="none" anchor="b">
            <a:normAutofit/>
          </a:bodyPr>
          <a:lstStyle/>
          <a:p>
            <a:r>
              <a:rPr lang="zh-CN" altLang="en-US" sz="2400" dirty="0" smtClean="0">
                <a:latin typeface="微软雅黑" panose="020B0503020204020204" pitchFamily="34" charset="-122"/>
                <a:ea typeface="微软雅黑" panose="020B0503020204020204" pitchFamily="34" charset="-122"/>
              </a:rPr>
              <a:t>景观</a:t>
            </a:r>
            <a:endParaRPr lang="zh-CN" altLang="en-US" sz="2400" dirty="0">
              <a:latin typeface="微软雅黑" panose="020B0503020204020204" pitchFamily="34" charset="-122"/>
              <a:ea typeface="微软雅黑" panose="020B0503020204020204" pitchFamily="34" charset="-122"/>
            </a:endParaRPr>
          </a:p>
        </p:txBody>
      </p:sp>
      <p:sp>
        <p:nvSpPr>
          <p:cNvPr id="14" name="标题 1"/>
          <p:cNvSpPr txBox="1"/>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a:latin typeface="微软雅黑" panose="020B0503020204020204" pitchFamily="34" charset="-122"/>
                <a:ea typeface="微软雅黑" panose="020B0503020204020204" pitchFamily="34" charset="-122"/>
              </a:rPr>
              <a:t>理论基础</a:t>
            </a:r>
          </a:p>
        </p:txBody>
      </p:sp>
      <p:sp>
        <p:nvSpPr>
          <p:cNvPr id="15" name="矩形 14"/>
          <p:cNvSpPr/>
          <p:nvPr/>
        </p:nvSpPr>
        <p:spPr>
          <a:xfrm>
            <a:off x="4508511" y="-551377"/>
            <a:ext cx="3174978" cy="1567782"/>
          </a:xfrm>
          <a:prstGeom prst="rect">
            <a:avLst/>
          </a:prstGeom>
          <a:noFill/>
          <a:ln w="69850">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22" name="文本框 21"/>
          <p:cNvSpPr txBox="1"/>
          <p:nvPr/>
        </p:nvSpPr>
        <p:spPr>
          <a:xfrm>
            <a:off x="770890" y="3051175"/>
            <a:ext cx="3472180" cy="1753235"/>
          </a:xfrm>
          <a:prstGeom prst="rect">
            <a:avLst/>
          </a:prstGeom>
          <a:noFill/>
        </p:spPr>
        <p:txBody>
          <a:bodyPr wrap="square" rtlCol="0">
            <a:spAutoFit/>
          </a:bodyPr>
          <a:lstStyle/>
          <a:p>
            <a:pPr algn="l"/>
            <a:r>
              <a:rPr lang="zh-CN" dirty="0">
                <a:latin typeface="微软雅黑" panose="020B0503020204020204" pitchFamily="34" charset="-122"/>
                <a:ea typeface="微软雅黑" panose="020B0503020204020204" pitchFamily="34" charset="-122"/>
              </a:rPr>
              <a:t>景观是由各个在生态上和发生上</a:t>
            </a:r>
            <a:r>
              <a:rPr lang="zh-CN" dirty="0">
                <a:solidFill>
                  <a:srgbClr val="C78B73"/>
                </a:solidFill>
                <a:latin typeface="微软雅黑" panose="020B0503020204020204" pitchFamily="34" charset="-122"/>
                <a:ea typeface="微软雅黑" panose="020B0503020204020204" pitchFamily="34" charset="-122"/>
              </a:rPr>
              <a:t>共轭的</a:t>
            </a:r>
            <a:r>
              <a:rPr lang="zh-CN" dirty="0">
                <a:latin typeface="微软雅黑" panose="020B0503020204020204" pitchFamily="34" charset="-122"/>
                <a:ea typeface="微软雅黑" panose="020B0503020204020204" pitchFamily="34" charset="-122"/>
              </a:rPr>
              <a:t>、</a:t>
            </a:r>
            <a:r>
              <a:rPr lang="zh-CN" dirty="0">
                <a:solidFill>
                  <a:srgbClr val="C78B73"/>
                </a:solidFill>
                <a:latin typeface="微软雅黑" panose="020B0503020204020204" pitchFamily="34" charset="-122"/>
                <a:ea typeface="微软雅黑" panose="020B0503020204020204" pitchFamily="34" charset="-122"/>
              </a:rPr>
              <a:t>有规律</a:t>
            </a:r>
            <a:r>
              <a:rPr lang="zh-CN" dirty="0">
                <a:latin typeface="微软雅黑" panose="020B0503020204020204" pitchFamily="34" charset="-122"/>
                <a:ea typeface="微软雅黑" panose="020B0503020204020204" pitchFamily="34" charset="-122"/>
              </a:rPr>
              <a:t>结合在一起的最简单的</a:t>
            </a:r>
            <a:r>
              <a:rPr lang="zh-CN" dirty="0">
                <a:solidFill>
                  <a:srgbClr val="C78B73"/>
                </a:solidFill>
                <a:latin typeface="微软雅黑" panose="020B0503020204020204" pitchFamily="34" charset="-122"/>
                <a:ea typeface="微软雅黑" panose="020B0503020204020204" pitchFamily="34" charset="-122"/>
              </a:rPr>
              <a:t>地域单元</a:t>
            </a:r>
            <a:r>
              <a:rPr lang="zh-CN" dirty="0">
                <a:latin typeface="微软雅黑" panose="020B0503020204020204" pitchFamily="34" charset="-122"/>
                <a:ea typeface="微软雅黑" panose="020B0503020204020204" pitchFamily="34" charset="-122"/>
              </a:rPr>
              <a:t>所组成的复杂地域系统，并且是各要素相互作用的自然地理过程总体，这种相互作用决定了景观动态</a:t>
            </a:r>
          </a:p>
        </p:txBody>
      </p:sp>
      <p:graphicFrame>
        <p:nvGraphicFramePr>
          <p:cNvPr id="366" name="Chart 365"/>
          <p:cNvGraphicFramePr/>
          <p:nvPr/>
        </p:nvGraphicFramePr>
        <p:xfrm>
          <a:off x="4712315" y="1396539"/>
          <a:ext cx="1181638" cy="916204"/>
        </p:xfrm>
        <a:graphic>
          <a:graphicData uri="http://schemas.openxmlformats.org/drawingml/2006/chart">
            <c:chart xmlns:c="http://schemas.openxmlformats.org/drawingml/2006/chart" xmlns:r="http://schemas.openxmlformats.org/officeDocument/2006/relationships" r:id="rId3"/>
          </a:graphicData>
        </a:graphic>
      </p:graphicFrame>
      <p:sp>
        <p:nvSpPr>
          <p:cNvPr id="3" name="文本框 2"/>
          <p:cNvSpPr txBox="1"/>
          <p:nvPr/>
        </p:nvSpPr>
        <p:spPr>
          <a:xfrm>
            <a:off x="5067935" y="1664970"/>
            <a:ext cx="752475" cy="398780"/>
          </a:xfrm>
          <a:prstGeom prst="rect">
            <a:avLst/>
          </a:prstGeom>
          <a:noFill/>
        </p:spPr>
        <p:txBody>
          <a:bodyPr wrap="square" rtlCol="0">
            <a:spAutoFit/>
          </a:bodyPr>
          <a:lstStyle/>
          <a:p>
            <a:r>
              <a:rPr lang="en-US" altLang="zh-CN" sz="2000" b="1">
                <a:latin typeface="微软雅黑" panose="020B0503020204020204" pitchFamily="34" charset="-122"/>
                <a:ea typeface="微软雅黑" panose="020B0503020204020204" pitchFamily="34" charset="-122"/>
              </a:rPr>
              <a:t>01</a:t>
            </a:r>
          </a:p>
        </p:txBody>
      </p:sp>
      <p:sp>
        <p:nvSpPr>
          <p:cNvPr id="4" name="文本框 3"/>
          <p:cNvSpPr txBox="1"/>
          <p:nvPr/>
        </p:nvSpPr>
        <p:spPr>
          <a:xfrm>
            <a:off x="6035040" y="1664970"/>
            <a:ext cx="4526280" cy="368300"/>
          </a:xfrm>
          <a:prstGeom prst="rect">
            <a:avLst/>
          </a:prstGeom>
          <a:noFill/>
        </p:spPr>
        <p:txBody>
          <a:bodyPr wrap="none" rtlCol="0" anchor="t">
            <a:spAutoFit/>
          </a:bodyPr>
          <a:lstStyle/>
          <a:p>
            <a:pPr>
              <a:spcBef>
                <a:spcPct val="0"/>
              </a:spcBef>
            </a:pPr>
            <a:r>
              <a:rPr lang="zh-CN" altLang="en-US" dirty="0">
                <a:latin typeface="微软雅黑" panose="020B0503020204020204" pitchFamily="34" charset="-122"/>
                <a:ea typeface="微软雅黑" panose="020B0503020204020204" pitchFamily="34" charset="-122"/>
                <a:sym typeface="+mn-ea"/>
              </a:rPr>
              <a:t>景观由不同空间单元镶嵌组成，具有异质性</a:t>
            </a:r>
            <a:endParaRPr lang="zh-CN" altLang="en-US"/>
          </a:p>
        </p:txBody>
      </p:sp>
      <p:sp>
        <p:nvSpPr>
          <p:cNvPr id="5" name="文本框 4"/>
          <p:cNvSpPr txBox="1"/>
          <p:nvPr/>
        </p:nvSpPr>
        <p:spPr>
          <a:xfrm>
            <a:off x="5067935" y="2574925"/>
            <a:ext cx="752475" cy="398780"/>
          </a:xfrm>
          <a:prstGeom prst="rect">
            <a:avLst/>
          </a:prstGeom>
          <a:noFill/>
        </p:spPr>
        <p:txBody>
          <a:bodyPr wrap="square" rtlCol="0">
            <a:spAutoFit/>
          </a:bodyPr>
          <a:lstStyle/>
          <a:p>
            <a:r>
              <a:rPr lang="en-US" altLang="zh-CN" sz="2000" b="1">
                <a:latin typeface="微软雅黑" panose="020B0503020204020204" pitchFamily="34" charset="-122"/>
                <a:ea typeface="微软雅黑" panose="020B0503020204020204" pitchFamily="34" charset="-122"/>
              </a:rPr>
              <a:t>02</a:t>
            </a:r>
          </a:p>
        </p:txBody>
      </p:sp>
      <p:sp>
        <p:nvSpPr>
          <p:cNvPr id="20" name="文本框 19"/>
          <p:cNvSpPr txBox="1"/>
          <p:nvPr/>
        </p:nvSpPr>
        <p:spPr>
          <a:xfrm>
            <a:off x="6035040" y="2456815"/>
            <a:ext cx="5086350" cy="645160"/>
          </a:xfrm>
          <a:prstGeom prst="rect">
            <a:avLst/>
          </a:prstGeom>
          <a:noFill/>
        </p:spPr>
        <p:txBody>
          <a:bodyPr wrap="square" rtlCol="0" anchor="t">
            <a:spAutoFit/>
          </a:bodyPr>
          <a:lstStyle/>
          <a:p>
            <a:pPr algn="l">
              <a:spcBef>
                <a:spcPct val="0"/>
              </a:spcBef>
            </a:pPr>
            <a:r>
              <a:rPr lang="zh-CN" altLang="en-US" dirty="0">
                <a:latin typeface="微软雅黑" panose="020B0503020204020204" pitchFamily="34" charset="-122"/>
                <a:ea typeface="微软雅黑" panose="020B0503020204020204" pitchFamily="34" charset="-122"/>
                <a:sym typeface="+mn-ea"/>
              </a:rPr>
              <a:t>景观是具有明显形态特征与功能联系的空间实体，其结构与功能具有相关性和地域性</a:t>
            </a:r>
            <a:endParaRPr lang="zh-CN" altLang="en-US"/>
          </a:p>
        </p:txBody>
      </p:sp>
      <p:sp>
        <p:nvSpPr>
          <p:cNvPr id="23" name="文本框 22"/>
          <p:cNvSpPr txBox="1"/>
          <p:nvPr/>
        </p:nvSpPr>
        <p:spPr>
          <a:xfrm>
            <a:off x="6046470" y="3500755"/>
            <a:ext cx="4754880" cy="368300"/>
          </a:xfrm>
          <a:prstGeom prst="rect">
            <a:avLst/>
          </a:prstGeom>
          <a:noFill/>
        </p:spPr>
        <p:txBody>
          <a:bodyPr wrap="none" rtlCol="0" anchor="t">
            <a:spAutoFit/>
          </a:bodyPr>
          <a:lstStyle/>
          <a:p>
            <a:pPr>
              <a:spcBef>
                <a:spcPct val="0"/>
              </a:spcBef>
            </a:pPr>
            <a:r>
              <a:rPr lang="zh-CN" altLang="en-US" dirty="0">
                <a:latin typeface="微软雅黑" panose="020B0503020204020204" pitchFamily="34" charset="-122"/>
                <a:ea typeface="微软雅黑" panose="020B0503020204020204" pitchFamily="34" charset="-122"/>
                <a:sym typeface="+mn-ea"/>
              </a:rPr>
              <a:t>景观既是生物的栖息地，更是人类的生存环境</a:t>
            </a:r>
            <a:endParaRPr lang="zh-CN" altLang="en-US"/>
          </a:p>
        </p:txBody>
      </p:sp>
      <p:sp>
        <p:nvSpPr>
          <p:cNvPr id="24" name="文本框 23"/>
          <p:cNvSpPr txBox="1"/>
          <p:nvPr/>
        </p:nvSpPr>
        <p:spPr>
          <a:xfrm>
            <a:off x="6046470" y="4265930"/>
            <a:ext cx="5147310" cy="755650"/>
          </a:xfrm>
          <a:prstGeom prst="rect">
            <a:avLst/>
          </a:prstGeom>
          <a:noFill/>
        </p:spPr>
        <p:txBody>
          <a:bodyPr wrap="square" rtlCol="0" anchor="t">
            <a:spAutoFit/>
          </a:bodyPr>
          <a:lstStyle/>
          <a:p>
            <a:pPr>
              <a:lnSpc>
                <a:spcPct val="120000"/>
              </a:lnSpc>
            </a:pPr>
            <a:r>
              <a:rPr lang="zh-CN" altLang="en-US" dirty="0">
                <a:latin typeface="微软雅黑" panose="020B0503020204020204" pitchFamily="34" charset="-122"/>
                <a:ea typeface="微软雅黑" panose="020B0503020204020204" pitchFamily="34" charset="-122"/>
                <a:sym typeface="+mn-ea"/>
              </a:rPr>
              <a:t>景观是处于生态系统之上，区域之下的中间尺度，具有尺度性</a:t>
            </a:r>
            <a:endParaRPr lang="zh-CN" altLang="en-US"/>
          </a:p>
        </p:txBody>
      </p:sp>
      <p:sp>
        <p:nvSpPr>
          <p:cNvPr id="25" name="文本框 24"/>
          <p:cNvSpPr txBox="1"/>
          <p:nvPr/>
        </p:nvSpPr>
        <p:spPr>
          <a:xfrm>
            <a:off x="6035040" y="5373370"/>
            <a:ext cx="5669280" cy="368300"/>
          </a:xfrm>
          <a:prstGeom prst="rect">
            <a:avLst/>
          </a:prstGeom>
          <a:noFill/>
        </p:spPr>
        <p:txBody>
          <a:bodyPr wrap="none" rtlCol="0" anchor="t">
            <a:spAutoFit/>
          </a:bodyPr>
          <a:lstStyle/>
          <a:p>
            <a:pPr>
              <a:spcBef>
                <a:spcPct val="0"/>
              </a:spcBef>
            </a:pPr>
            <a:r>
              <a:rPr lang="zh-CN" altLang="en-US" dirty="0">
                <a:latin typeface="微软雅黑" panose="020B0503020204020204" pitchFamily="34" charset="-122"/>
                <a:ea typeface="微软雅黑" panose="020B0503020204020204" pitchFamily="34" charset="-122"/>
                <a:sym typeface="+mn-ea"/>
              </a:rPr>
              <a:t>景观具有经济、生态和文化的多重价值，表现为综合性</a:t>
            </a:r>
            <a:endParaRPr lang="zh-CN" altLang="en-US"/>
          </a:p>
        </p:txBody>
      </p:sp>
      <p:graphicFrame>
        <p:nvGraphicFramePr>
          <p:cNvPr id="26" name="Chart 365"/>
          <p:cNvGraphicFramePr/>
          <p:nvPr/>
        </p:nvGraphicFramePr>
        <p:xfrm>
          <a:off x="4853285" y="3102149"/>
          <a:ext cx="1181638" cy="916204"/>
        </p:xfrm>
        <a:graphic>
          <a:graphicData uri="http://schemas.openxmlformats.org/drawingml/2006/chart">
            <c:chart xmlns:c="http://schemas.openxmlformats.org/drawingml/2006/chart" xmlns:r="http://schemas.openxmlformats.org/officeDocument/2006/relationships" r:id="rId4"/>
          </a:graphicData>
        </a:graphic>
      </p:graphicFrame>
      <p:sp>
        <p:nvSpPr>
          <p:cNvPr id="27" name="文本框 26"/>
          <p:cNvSpPr txBox="1"/>
          <p:nvPr/>
        </p:nvSpPr>
        <p:spPr>
          <a:xfrm>
            <a:off x="5080635" y="3500755"/>
            <a:ext cx="752475" cy="398780"/>
          </a:xfrm>
          <a:prstGeom prst="rect">
            <a:avLst/>
          </a:prstGeom>
          <a:noFill/>
        </p:spPr>
        <p:txBody>
          <a:bodyPr wrap="square" rtlCol="0">
            <a:spAutoFit/>
          </a:bodyPr>
          <a:lstStyle/>
          <a:p>
            <a:r>
              <a:rPr lang="en-US" altLang="zh-CN" sz="2000" b="1">
                <a:latin typeface="微软雅黑" panose="020B0503020204020204" pitchFamily="34" charset="-122"/>
                <a:ea typeface="微软雅黑" panose="020B0503020204020204" pitchFamily="34" charset="-122"/>
              </a:rPr>
              <a:t>03</a:t>
            </a:r>
          </a:p>
        </p:txBody>
      </p:sp>
      <p:graphicFrame>
        <p:nvGraphicFramePr>
          <p:cNvPr id="28" name="Chart 365"/>
          <p:cNvGraphicFramePr/>
          <p:nvPr/>
        </p:nvGraphicFramePr>
        <p:xfrm>
          <a:off x="4853285" y="4043219"/>
          <a:ext cx="1181638" cy="916204"/>
        </p:xfrm>
        <a:graphic>
          <a:graphicData uri="http://schemas.openxmlformats.org/drawingml/2006/chart">
            <c:chart xmlns:c="http://schemas.openxmlformats.org/drawingml/2006/chart" xmlns:r="http://schemas.openxmlformats.org/officeDocument/2006/relationships" r:id="rId5"/>
          </a:graphicData>
        </a:graphic>
      </p:graphicFrame>
      <p:sp>
        <p:nvSpPr>
          <p:cNvPr id="29" name="文本框 28"/>
          <p:cNvSpPr txBox="1"/>
          <p:nvPr/>
        </p:nvSpPr>
        <p:spPr>
          <a:xfrm>
            <a:off x="5079365" y="4444365"/>
            <a:ext cx="752475" cy="398780"/>
          </a:xfrm>
          <a:prstGeom prst="rect">
            <a:avLst/>
          </a:prstGeom>
          <a:noFill/>
        </p:spPr>
        <p:txBody>
          <a:bodyPr wrap="square" rtlCol="0">
            <a:spAutoFit/>
          </a:bodyPr>
          <a:lstStyle/>
          <a:p>
            <a:r>
              <a:rPr lang="en-US" altLang="zh-CN" sz="2000" b="1">
                <a:latin typeface="微软雅黑" panose="020B0503020204020204" pitchFamily="34" charset="-122"/>
                <a:ea typeface="微软雅黑" panose="020B0503020204020204" pitchFamily="34" charset="-122"/>
              </a:rPr>
              <a:t>04</a:t>
            </a:r>
          </a:p>
        </p:txBody>
      </p:sp>
      <p:graphicFrame>
        <p:nvGraphicFramePr>
          <p:cNvPr id="30" name="Chart 365"/>
          <p:cNvGraphicFramePr/>
          <p:nvPr/>
        </p:nvGraphicFramePr>
        <p:xfrm>
          <a:off x="4853285" y="4959524"/>
          <a:ext cx="1181638" cy="916204"/>
        </p:xfrm>
        <a:graphic>
          <a:graphicData uri="http://schemas.openxmlformats.org/drawingml/2006/chart">
            <c:chart xmlns:c="http://schemas.openxmlformats.org/drawingml/2006/chart" xmlns:r="http://schemas.openxmlformats.org/officeDocument/2006/relationships" r:id="rId6"/>
          </a:graphicData>
        </a:graphic>
      </p:graphicFrame>
      <p:sp>
        <p:nvSpPr>
          <p:cNvPr id="31" name="文本框 30"/>
          <p:cNvSpPr txBox="1"/>
          <p:nvPr/>
        </p:nvSpPr>
        <p:spPr>
          <a:xfrm>
            <a:off x="5088890" y="5358130"/>
            <a:ext cx="752475" cy="398780"/>
          </a:xfrm>
          <a:prstGeom prst="rect">
            <a:avLst/>
          </a:prstGeom>
          <a:noFill/>
        </p:spPr>
        <p:txBody>
          <a:bodyPr wrap="square" rtlCol="0">
            <a:spAutoFit/>
          </a:bodyPr>
          <a:lstStyle/>
          <a:p>
            <a:r>
              <a:rPr lang="en-US" altLang="zh-CN" sz="2000" b="1">
                <a:latin typeface="微软雅黑" panose="020B0503020204020204" pitchFamily="34" charset="-122"/>
                <a:ea typeface="微软雅黑" panose="020B0503020204020204" pitchFamily="34" charset="-122"/>
              </a:rPr>
              <a:t>05</a:t>
            </a:r>
          </a:p>
        </p:txBody>
      </p:sp>
      <p:sp>
        <p:nvSpPr>
          <p:cNvPr id="43" name="标题 1"/>
          <p:cNvSpPr txBox="1"/>
          <p:nvPr/>
        </p:nvSpPr>
        <p:spPr>
          <a:xfrm>
            <a:off x="14313" y="18419"/>
            <a:ext cx="232012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solidFill>
                  <a:schemeClr val="tx1"/>
                </a:solidFill>
                <a:latin typeface="微软雅黑" panose="020B0503020204020204" pitchFamily="34" charset="-122"/>
                <a:ea typeface="微软雅黑" panose="020B0503020204020204" pitchFamily="34" charset="-122"/>
                <a:sym typeface="+mn-ea"/>
              </a:rPr>
              <a:t>景观格局</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p:cNvSpPr/>
          <p:nvPr/>
        </p:nvSpPr>
        <p:spPr>
          <a:xfrm>
            <a:off x="8124291" y="-676414"/>
            <a:ext cx="4299938" cy="82150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0" y="-420914"/>
            <a:ext cx="4193758" cy="8069943"/>
          </a:xfrm>
          <a:prstGeom prst="rect">
            <a:avLst/>
          </a:prstGeom>
          <a:solidFill>
            <a:srgbClr val="7E4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508511" y="-551377"/>
            <a:ext cx="3174978" cy="1567782"/>
          </a:xfrm>
          <a:prstGeom prst="rect">
            <a:avLst/>
          </a:prstGeom>
          <a:noFill/>
          <a:ln w="69850">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22" name="矩形 21"/>
          <p:cNvSpPr/>
          <p:nvPr/>
        </p:nvSpPr>
        <p:spPr>
          <a:xfrm>
            <a:off x="-106180" y="637667"/>
            <a:ext cx="4299938" cy="8354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p:cNvSpPr txBox="1"/>
          <p:nvPr/>
        </p:nvSpPr>
        <p:spPr>
          <a:xfrm>
            <a:off x="4679916" y="320453"/>
            <a:ext cx="2832168"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zh-CN" sz="2400" dirty="0">
                <a:latin typeface="微软雅黑" panose="020B0503020204020204" pitchFamily="34" charset="-122"/>
                <a:ea typeface="微软雅黑" panose="020B0503020204020204" pitchFamily="34" charset="-122"/>
              </a:rPr>
              <a:t>理论基础</a:t>
            </a:r>
            <a:endParaRPr lang="zh-CN" altLang="en-US" sz="2400" dirty="0">
              <a:latin typeface="微软雅黑" panose="020B0503020204020204" pitchFamily="34" charset="-122"/>
              <a:ea typeface="微软雅黑" panose="020B0503020204020204" pitchFamily="34" charset="-122"/>
            </a:endParaRPr>
          </a:p>
        </p:txBody>
      </p:sp>
      <p:sp>
        <p:nvSpPr>
          <p:cNvPr id="19" name="矩形 18"/>
          <p:cNvSpPr/>
          <p:nvPr/>
        </p:nvSpPr>
        <p:spPr>
          <a:xfrm>
            <a:off x="4508511" y="-551377"/>
            <a:ext cx="3174978" cy="1567782"/>
          </a:xfrm>
          <a:prstGeom prst="rect">
            <a:avLst/>
          </a:prstGeom>
          <a:noFill/>
          <a:ln w="69850">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20" name="矩形 19"/>
          <p:cNvSpPr/>
          <p:nvPr/>
        </p:nvSpPr>
        <p:spPr>
          <a:xfrm>
            <a:off x="397441" y="693825"/>
            <a:ext cx="1553864" cy="645160"/>
          </a:xfrm>
          <a:prstGeom prst="rect">
            <a:avLst/>
          </a:prstGeom>
        </p:spPr>
        <p:txBody>
          <a:bodyPr wrap="square">
            <a:spAutoFit/>
          </a:bodyPr>
          <a:lstStyle/>
          <a:p>
            <a:pPr algn="ctr"/>
            <a:r>
              <a:rPr lang="zh-CN" b="1" dirty="0" smtClean="0">
                <a:latin typeface="微软雅黑" panose="020B0503020204020204" pitchFamily="34" charset="-122"/>
                <a:ea typeface="微软雅黑" panose="020B0503020204020204" pitchFamily="34" charset="-122"/>
                <a:cs typeface="Times New Roman" panose="02020603050405020304" pitchFamily="18" charset="0"/>
              </a:rPr>
              <a:t>格局、过程与尺度</a:t>
            </a:r>
          </a:p>
        </p:txBody>
      </p:sp>
      <p:sp>
        <p:nvSpPr>
          <p:cNvPr id="21" name="标题 1"/>
          <p:cNvSpPr txBox="1"/>
          <p:nvPr/>
        </p:nvSpPr>
        <p:spPr>
          <a:xfrm>
            <a:off x="14313" y="18419"/>
            <a:ext cx="232012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solidFill>
                  <a:schemeClr val="tx1"/>
                </a:solidFill>
                <a:latin typeface="微软雅黑" panose="020B0503020204020204" pitchFamily="34" charset="-122"/>
                <a:ea typeface="微软雅黑" panose="020B0503020204020204" pitchFamily="34" charset="-122"/>
                <a:sym typeface="+mn-ea"/>
              </a:rPr>
              <a:t>景观格局</a:t>
            </a:r>
          </a:p>
        </p:txBody>
      </p:sp>
      <p:sp>
        <p:nvSpPr>
          <p:cNvPr id="23" name="îṡ1iḍè"/>
          <p:cNvSpPr txBox="1"/>
          <p:nvPr/>
        </p:nvSpPr>
        <p:spPr bwMode="auto">
          <a:xfrm>
            <a:off x="-106180" y="2092400"/>
            <a:ext cx="3489325" cy="541692"/>
          </a:xfrm>
          <a:prstGeom prst="rect">
            <a:avLst/>
          </a:prstGeom>
          <a:no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altLang="zh-CN" sz="2000" b="1" u="sng" dirty="0" smtClean="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01.</a:t>
            </a:r>
            <a:r>
              <a:rPr lang="zh-CN" sz="2000" b="1" u="sng" dirty="0" smtClean="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格局</a:t>
            </a:r>
            <a:endParaRPr lang="zh-CN" sz="2000" b="1" u="sng"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文本框 23"/>
          <p:cNvSpPr txBox="1"/>
          <p:nvPr/>
        </p:nvSpPr>
        <p:spPr>
          <a:xfrm>
            <a:off x="1053709" y="3210669"/>
            <a:ext cx="2414285" cy="1477328"/>
          </a:xfrm>
          <a:prstGeom prst="rect">
            <a:avLst/>
          </a:prstGeom>
          <a:noFill/>
          <a:ln w="9525">
            <a:noFill/>
          </a:ln>
        </p:spPr>
        <p:txBody>
          <a:bodyPr wrap="square">
            <a:spAutoFit/>
          </a:bodyPr>
          <a:lstStyle/>
          <a:p>
            <a:pPr indent="0" fontAlgn="auto"/>
            <a:r>
              <a:rPr lang="zh-CN" b="0" dirty="0">
                <a:solidFill>
                  <a:schemeClr val="bg1">
                    <a:lumMod val="95000"/>
                  </a:schemeClr>
                </a:solidFill>
                <a:latin typeface="微软雅黑" panose="020B0503020204020204" pitchFamily="34" charset="-122"/>
                <a:ea typeface="微软雅黑" panose="020B0503020204020204" pitchFamily="34" charset="-122"/>
              </a:rPr>
              <a:t>格局是一种空间格局，广义地讲，它包括景观组成单元的类型、数目以及空间分布与配置</a:t>
            </a:r>
            <a:endParaRPr lang="zh-CN" altLang="en-US"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0" name="íṥ1ïḓe"/>
          <p:cNvSpPr/>
          <p:nvPr/>
        </p:nvSpPr>
        <p:spPr bwMode="auto">
          <a:xfrm>
            <a:off x="4795551" y="3213207"/>
            <a:ext cx="2057094" cy="66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altLang="zh-CN" dirty="0" err="1">
                <a:latin typeface="微软雅黑" panose="020B0503020204020204" pitchFamily="34" charset="-122"/>
                <a:ea typeface="微软雅黑" panose="020B0503020204020204" pitchFamily="34" charset="-122"/>
              </a:rPr>
              <a:t>过程强调事件或现象发生、发展的动态特征</a:t>
            </a:r>
            <a:endParaRPr altLang="zh-CN" dirty="0">
              <a:latin typeface="微软雅黑" panose="020B0503020204020204" pitchFamily="34" charset="-122"/>
              <a:ea typeface="微软雅黑" panose="020B0503020204020204" pitchFamily="34" charset="-122"/>
            </a:endParaRPr>
          </a:p>
        </p:txBody>
      </p:sp>
      <p:sp>
        <p:nvSpPr>
          <p:cNvPr id="31" name="ïṣļïḑê"/>
          <p:cNvSpPr txBox="1"/>
          <p:nvPr/>
        </p:nvSpPr>
        <p:spPr bwMode="auto">
          <a:xfrm>
            <a:off x="2449095" y="2074986"/>
            <a:ext cx="3489325" cy="541692"/>
          </a:xfrm>
          <a:prstGeom prst="rect">
            <a:avLst/>
          </a:prstGeom>
          <a:no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lnSpc>
                <a:spcPct val="100000"/>
              </a:lnSpc>
              <a:spcBef>
                <a:spcPct val="0"/>
              </a:spcBef>
            </a:pPr>
            <a:r>
              <a:rPr lang="en-US" altLang="zh-CN" sz="2000" b="1" u="sng" dirty="0" smtClean="0">
                <a:latin typeface="微软雅黑" panose="020B0503020204020204" pitchFamily="34" charset="-122"/>
                <a:ea typeface="微软雅黑" panose="020B0503020204020204" pitchFamily="34" charset="-122"/>
                <a:cs typeface="微软雅黑" panose="020B0503020204020204" pitchFamily="34" charset="-122"/>
              </a:rPr>
              <a:t>02.</a:t>
            </a:r>
            <a:r>
              <a:rPr lang="zh-CN" sz="2000" b="1" u="sng" dirty="0" smtClean="0">
                <a:latin typeface="微软雅黑" panose="020B0503020204020204" pitchFamily="34" charset="-122"/>
                <a:ea typeface="微软雅黑" panose="020B0503020204020204" pitchFamily="34" charset="-122"/>
                <a:cs typeface="微软雅黑" panose="020B0503020204020204" pitchFamily="34" charset="-122"/>
              </a:rPr>
              <a:t>过程</a:t>
            </a:r>
            <a:endParaRPr lang="zh-CN" sz="2000" b="1" u="sng"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2" name="iṥļiḋê"/>
          <p:cNvGrpSpPr/>
          <p:nvPr/>
        </p:nvGrpSpPr>
        <p:grpSpPr>
          <a:xfrm>
            <a:off x="8532488" y="2092400"/>
            <a:ext cx="3489325" cy="4181940"/>
            <a:chOff x="4522788" y="1464982"/>
            <a:chExt cx="3489325" cy="4181940"/>
          </a:xfrm>
        </p:grpSpPr>
        <p:sp>
          <p:nvSpPr>
            <p:cNvPr id="33" name="iślíḑé"/>
            <p:cNvSpPr/>
            <p:nvPr/>
          </p:nvSpPr>
          <p:spPr bwMode="auto">
            <a:xfrm>
              <a:off x="4522789" y="2583251"/>
              <a:ext cx="2897512" cy="3063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altLang="zh-CN" dirty="0">
                  <a:latin typeface="微软雅黑" panose="020B0503020204020204" pitchFamily="34" charset="-122"/>
                  <a:ea typeface="微软雅黑" panose="020B0503020204020204" pitchFamily="34" charset="-122"/>
                  <a:cs typeface="微软雅黑" panose="020B0503020204020204" pitchFamily="34" charset="-122"/>
                </a:rPr>
                <a:t>尺度（scale）是指在研究某一物体或现象时所采用的空间或时间单位，同时又可指某一现象或过程在空间和时间上所涉及的范围和发生的频率</a:t>
              </a:r>
            </a:p>
          </p:txBody>
        </p:sp>
        <p:sp>
          <p:nvSpPr>
            <p:cNvPr id="34" name="íšľïḑe"/>
            <p:cNvSpPr txBox="1"/>
            <p:nvPr/>
          </p:nvSpPr>
          <p:spPr bwMode="auto">
            <a:xfrm>
              <a:off x="4522788" y="1464982"/>
              <a:ext cx="3489325" cy="541692"/>
            </a:xfrm>
            <a:prstGeom prst="rect">
              <a:avLst/>
            </a:prstGeom>
            <a:no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en-US" altLang="zh-CN" sz="2000" b="1" u="sng" dirty="0" smtClean="0">
                  <a:latin typeface="微软雅黑" panose="020B0503020204020204" pitchFamily="34" charset="-122"/>
                  <a:ea typeface="微软雅黑" panose="020B0503020204020204" pitchFamily="34" charset="-122"/>
                  <a:cs typeface="微软雅黑" panose="020B0503020204020204" pitchFamily="34" charset="-122"/>
                </a:rPr>
                <a:t>03.</a:t>
              </a:r>
              <a:r>
                <a:rPr lang="zh-CN" altLang="en-US" sz="2000" b="1" u="sng" dirty="0" smtClean="0">
                  <a:latin typeface="微软雅黑" panose="020B0503020204020204" pitchFamily="34" charset="-122"/>
                  <a:ea typeface="微软雅黑" panose="020B0503020204020204" pitchFamily="34" charset="-122"/>
                  <a:cs typeface="微软雅黑" panose="020B0503020204020204" pitchFamily="34" charset="-122"/>
                </a:rPr>
                <a:t>尺度</a:t>
              </a:r>
            </a:p>
          </p:txBody>
        </p:sp>
      </p:grpSp>
    </p:spTree>
    <p:extLst>
      <p:ext uri="{BB962C8B-B14F-4D97-AF65-F5344CB8AC3E}">
        <p14:creationId xmlns:p14="http://schemas.microsoft.com/office/powerpoint/2010/main" val="33473445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016405"/>
            <a:ext cx="6082030" cy="5841595"/>
          </a:xfrm>
          <a:prstGeom prst="rect">
            <a:avLst/>
          </a:prstGeom>
          <a:solidFill>
            <a:srgbClr val="7E4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标题 1"/>
          <p:cNvSpPr txBox="1"/>
          <p:nvPr/>
        </p:nvSpPr>
        <p:spPr>
          <a:xfrm>
            <a:off x="4679916" y="320453"/>
            <a:ext cx="2832168"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zh-CN" sz="2400" dirty="0">
                <a:latin typeface="微软雅黑" panose="020B0503020204020204" pitchFamily="34" charset="-122"/>
                <a:ea typeface="微软雅黑" panose="020B0503020204020204" pitchFamily="34" charset="-122"/>
              </a:rPr>
              <a:t>理论基础</a:t>
            </a:r>
            <a:endParaRPr lang="zh-CN" altLang="en-US" sz="2400" dirty="0">
              <a:latin typeface="微软雅黑" panose="020B0503020204020204" pitchFamily="34" charset="-122"/>
              <a:ea typeface="微软雅黑" panose="020B0503020204020204" pitchFamily="34" charset="-122"/>
            </a:endParaRPr>
          </a:p>
        </p:txBody>
      </p:sp>
      <p:sp>
        <p:nvSpPr>
          <p:cNvPr id="26" name="矩形 25"/>
          <p:cNvSpPr/>
          <p:nvPr/>
        </p:nvSpPr>
        <p:spPr>
          <a:xfrm>
            <a:off x="4508511" y="-551377"/>
            <a:ext cx="3174978" cy="1567782"/>
          </a:xfrm>
          <a:prstGeom prst="rect">
            <a:avLst/>
          </a:prstGeom>
          <a:noFill/>
          <a:ln w="69850">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32" name="标题 1"/>
          <p:cNvSpPr txBox="1"/>
          <p:nvPr/>
        </p:nvSpPr>
        <p:spPr>
          <a:xfrm>
            <a:off x="163773" y="13648"/>
            <a:ext cx="232012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latin typeface="微软雅黑" panose="020B0503020204020204" pitchFamily="34" charset="-122"/>
                <a:ea typeface="微软雅黑" panose="020B0503020204020204" pitchFamily="34" charset="-122"/>
                <a:sym typeface="+mn-ea"/>
              </a:rPr>
              <a:t>景观格局</a:t>
            </a:r>
            <a:endParaRPr lang="zh-CN" altLang="en-US" sz="2400" dirty="0">
              <a:latin typeface="微软雅黑" panose="020B0503020204020204" pitchFamily="34" charset="-122"/>
              <a:ea typeface="微软雅黑" panose="020B0503020204020204" pitchFamily="34" charset="-122"/>
            </a:endParaRPr>
          </a:p>
        </p:txBody>
      </p:sp>
      <p:pic>
        <p:nvPicPr>
          <p:cNvPr id="4138" name="图片 4138"/>
          <p:cNvPicPr>
            <a:picLocks noChangeAspect="1"/>
          </p:cNvPicPr>
          <p:nvPr/>
        </p:nvPicPr>
        <p:blipFill>
          <a:blip r:embed="rId2"/>
          <a:stretch>
            <a:fillRect/>
          </a:stretch>
        </p:blipFill>
        <p:spPr>
          <a:xfrm>
            <a:off x="433705" y="3641725"/>
            <a:ext cx="5270500" cy="2023745"/>
          </a:xfrm>
          <a:prstGeom prst="rect">
            <a:avLst/>
          </a:prstGeom>
        </p:spPr>
      </p:pic>
      <p:pic>
        <p:nvPicPr>
          <p:cNvPr id="93599" name="图片 93599"/>
          <p:cNvPicPr>
            <a:picLocks noChangeAspect="1"/>
          </p:cNvPicPr>
          <p:nvPr/>
        </p:nvPicPr>
        <p:blipFill>
          <a:blip r:embed="rId3"/>
          <a:stretch>
            <a:fillRect/>
          </a:stretch>
        </p:blipFill>
        <p:spPr>
          <a:xfrm>
            <a:off x="6397308" y="1514158"/>
            <a:ext cx="1657985" cy="1657985"/>
          </a:xfrm>
          <a:prstGeom prst="rect">
            <a:avLst/>
          </a:prstGeom>
          <a:effectLst>
            <a:outerShdw blurRad="50800" dist="38100" dir="2700000" algn="tl" rotWithShape="0">
              <a:prstClr val="black">
                <a:alpha val="40000"/>
              </a:prstClr>
            </a:outerShdw>
          </a:effectLst>
        </p:spPr>
      </p:pic>
      <p:pic>
        <p:nvPicPr>
          <p:cNvPr id="93600" name="图片 93600"/>
          <p:cNvPicPr>
            <a:picLocks noChangeAspect="1"/>
          </p:cNvPicPr>
          <p:nvPr/>
        </p:nvPicPr>
        <p:blipFill>
          <a:blip r:embed="rId4"/>
          <a:stretch>
            <a:fillRect/>
          </a:stretch>
        </p:blipFill>
        <p:spPr>
          <a:xfrm>
            <a:off x="8362950" y="1522095"/>
            <a:ext cx="1651000" cy="1651000"/>
          </a:xfrm>
          <a:prstGeom prst="rect">
            <a:avLst/>
          </a:prstGeom>
          <a:effectLst>
            <a:outerShdw blurRad="50800" dist="38100" dir="2700000" algn="tl" rotWithShape="0">
              <a:prstClr val="black">
                <a:alpha val="40000"/>
              </a:prstClr>
            </a:outerShdw>
          </a:effectLst>
        </p:spPr>
      </p:pic>
      <p:pic>
        <p:nvPicPr>
          <p:cNvPr id="93601" name="图片 93601"/>
          <p:cNvPicPr>
            <a:picLocks noChangeAspect="1"/>
          </p:cNvPicPr>
          <p:nvPr/>
        </p:nvPicPr>
        <p:blipFill>
          <a:blip r:embed="rId5"/>
          <a:stretch>
            <a:fillRect/>
          </a:stretch>
        </p:blipFill>
        <p:spPr>
          <a:xfrm>
            <a:off x="10318750" y="1536065"/>
            <a:ext cx="1637030" cy="1637030"/>
          </a:xfrm>
          <a:prstGeom prst="rect">
            <a:avLst/>
          </a:prstGeom>
          <a:effectLst>
            <a:outerShdw blurRad="50800" dist="38100" dir="2700000" algn="tl" rotWithShape="0">
              <a:prstClr val="black">
                <a:alpha val="40000"/>
              </a:prstClr>
            </a:outerShdw>
          </a:effectLst>
        </p:spPr>
      </p:pic>
      <p:pic>
        <p:nvPicPr>
          <p:cNvPr id="93602" name="图片 9360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97625" y="3800475"/>
            <a:ext cx="1657985" cy="1657985"/>
          </a:xfrm>
          <a:prstGeom prst="rect">
            <a:avLst/>
          </a:prstGeom>
          <a:effectLst>
            <a:outerShdw blurRad="50800" dist="38100" dir="2700000" algn="tl" rotWithShape="0">
              <a:prstClr val="black">
                <a:alpha val="40000"/>
              </a:prstClr>
            </a:outerShdw>
          </a:effectLst>
        </p:spPr>
      </p:pic>
      <p:pic>
        <p:nvPicPr>
          <p:cNvPr id="93603" name="图片 9360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2950" y="3807460"/>
            <a:ext cx="1651000" cy="1651000"/>
          </a:xfrm>
          <a:prstGeom prst="rect">
            <a:avLst/>
          </a:prstGeom>
          <a:effectLst>
            <a:outerShdw blurRad="50800" dist="38100" dir="2700000" algn="tl" rotWithShape="0">
              <a:prstClr val="black">
                <a:alpha val="40000"/>
              </a:prstClr>
            </a:outerShdw>
          </a:effectLst>
        </p:spPr>
      </p:pic>
      <p:pic>
        <p:nvPicPr>
          <p:cNvPr id="93587" name="图片 93587"/>
          <p:cNvPicPr>
            <a:picLocks noChangeAspect="1"/>
          </p:cNvPicPr>
          <p:nvPr/>
        </p:nvPicPr>
        <p:blipFill>
          <a:blip r:embed="rId8">
            <a:grayscl/>
          </a:blip>
          <a:stretch>
            <a:fillRect/>
          </a:stretch>
        </p:blipFill>
        <p:spPr>
          <a:xfrm>
            <a:off x="10153650" y="3641725"/>
            <a:ext cx="1966595" cy="1982470"/>
          </a:xfrm>
          <a:prstGeom prst="rect">
            <a:avLst/>
          </a:prstGeom>
        </p:spPr>
      </p:pic>
      <p:cxnSp>
        <p:nvCxnSpPr>
          <p:cNvPr id="3" name="直接连接符 2"/>
          <p:cNvCxnSpPr/>
          <p:nvPr/>
        </p:nvCxnSpPr>
        <p:spPr>
          <a:xfrm>
            <a:off x="6082030" y="1016635"/>
            <a:ext cx="27305" cy="9374505"/>
          </a:xfrm>
          <a:prstGeom prst="line">
            <a:avLst/>
          </a:prstGeom>
          <a:ln w="47625">
            <a:solidFill>
              <a:srgbClr val="7E483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132965" y="6063615"/>
            <a:ext cx="1871345" cy="398780"/>
          </a:xfrm>
          <a:prstGeom prst="rect">
            <a:avLst/>
          </a:prstGeom>
          <a:noFill/>
          <a:ln w="9525">
            <a:noFill/>
          </a:ln>
        </p:spPr>
        <p:txBody>
          <a:bodyPr wrap="square">
            <a:spAutoFit/>
          </a:bodyPr>
          <a:lstStyle/>
          <a:p>
            <a:pPr indent="127000"/>
            <a:r>
              <a:rPr lang="zh-CN" sz="2000" b="0" dirty="0">
                <a:solidFill>
                  <a:schemeClr val="bg1"/>
                </a:solidFill>
                <a:latin typeface="微软雅黑" panose="020B0503020204020204" pitchFamily="34" charset="-122"/>
                <a:ea typeface="微软雅黑" panose="020B0503020204020204" pitchFamily="34" charset="-122"/>
              </a:rPr>
              <a:t>粒度的变化</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6750685" y="3260725"/>
            <a:ext cx="952500" cy="337185"/>
          </a:xfrm>
          <a:prstGeom prst="rect">
            <a:avLst/>
          </a:prstGeom>
          <a:noFill/>
          <a:ln w="9525">
            <a:noFill/>
          </a:ln>
        </p:spPr>
        <p:txBody>
          <a:bodyPr wrap="square">
            <a:spAutoFit/>
          </a:bodyPr>
          <a:lstStyle/>
          <a:p>
            <a:pPr indent="127000"/>
            <a:r>
              <a:rPr lang="en-US" sz="1600" b="0">
                <a:latin typeface="微软雅黑" panose="020B0503020204020204" pitchFamily="34" charset="-122"/>
                <a:ea typeface="微软雅黑" panose="020B0503020204020204" pitchFamily="34" charset="-122"/>
                <a:cs typeface="微软雅黑" panose="020B0503020204020204" pitchFamily="34" charset="-122"/>
              </a:rPr>
              <a:t>5×5m</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7652385" y="6063615"/>
            <a:ext cx="3197860" cy="398780"/>
          </a:xfrm>
          <a:prstGeom prst="rect">
            <a:avLst/>
          </a:prstGeom>
          <a:noFill/>
          <a:ln w="9525">
            <a:noFill/>
          </a:ln>
        </p:spPr>
        <p:txBody>
          <a:bodyPr wrap="square">
            <a:spAutoFit/>
          </a:bodyPr>
          <a:lstStyle/>
          <a:p>
            <a:pPr indent="127000"/>
            <a:r>
              <a:rPr lang="en-US" sz="2000" b="0">
                <a:latin typeface="微软雅黑" panose="020B0503020204020204" pitchFamily="34" charset="-122"/>
                <a:ea typeface="微软雅黑" panose="020B0503020204020204" pitchFamily="34" charset="-122"/>
                <a:cs typeface="微软雅黑" panose="020B0503020204020204" pitchFamily="34" charset="-122"/>
              </a:rPr>
              <a:t>空间分辨率与空间尺度</a:t>
            </a:r>
          </a:p>
        </p:txBody>
      </p:sp>
      <p:sp>
        <p:nvSpPr>
          <p:cNvPr id="7" name="文本框 6"/>
          <p:cNvSpPr txBox="1"/>
          <p:nvPr/>
        </p:nvSpPr>
        <p:spPr>
          <a:xfrm>
            <a:off x="8599805" y="5624195"/>
            <a:ext cx="1240155" cy="337185"/>
          </a:xfrm>
          <a:prstGeom prst="rect">
            <a:avLst/>
          </a:prstGeom>
          <a:noFill/>
          <a:ln w="9525">
            <a:noFill/>
          </a:ln>
        </p:spPr>
        <p:txBody>
          <a:bodyPr wrap="square">
            <a:spAutoFit/>
          </a:bodyPr>
          <a:lstStyle/>
          <a:p>
            <a:pPr indent="127000"/>
            <a:r>
              <a:rPr lang="en-US" sz="1600" b="0">
                <a:latin typeface="微软雅黑" panose="020B0503020204020204" pitchFamily="34" charset="-122"/>
                <a:ea typeface="微软雅黑" panose="020B0503020204020204" pitchFamily="34" charset="-122"/>
                <a:cs typeface="微软雅黑" panose="020B0503020204020204" pitchFamily="34" charset="-122"/>
              </a:rPr>
              <a:t>80×80m</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6642100" y="5624195"/>
            <a:ext cx="1170305" cy="337185"/>
          </a:xfrm>
          <a:prstGeom prst="rect">
            <a:avLst/>
          </a:prstGeom>
          <a:noFill/>
          <a:ln w="9525">
            <a:noFill/>
          </a:ln>
        </p:spPr>
        <p:txBody>
          <a:bodyPr wrap="square">
            <a:spAutoFit/>
          </a:bodyPr>
          <a:lstStyle/>
          <a:p>
            <a:pPr indent="127000"/>
            <a:r>
              <a:rPr lang="en-US" sz="1600" b="0">
                <a:latin typeface="微软雅黑" panose="020B0503020204020204" pitchFamily="34" charset="-122"/>
                <a:ea typeface="微软雅黑" panose="020B0503020204020204" pitchFamily="34" charset="-122"/>
                <a:cs typeface="微软雅黑" panose="020B0503020204020204" pitchFamily="34" charset="-122"/>
              </a:rPr>
              <a:t>40×40m</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10558780" y="3260725"/>
            <a:ext cx="1157605" cy="337185"/>
          </a:xfrm>
          <a:prstGeom prst="rect">
            <a:avLst/>
          </a:prstGeom>
          <a:noFill/>
          <a:ln w="9525">
            <a:noFill/>
          </a:ln>
        </p:spPr>
        <p:txBody>
          <a:bodyPr wrap="square">
            <a:spAutoFit/>
          </a:bodyPr>
          <a:lstStyle/>
          <a:p>
            <a:pPr indent="127000"/>
            <a:r>
              <a:rPr lang="en-US" sz="1600" b="0">
                <a:latin typeface="微软雅黑" panose="020B0503020204020204" pitchFamily="34" charset="-122"/>
                <a:ea typeface="微软雅黑" panose="020B0503020204020204" pitchFamily="34" charset="-122"/>
                <a:cs typeface="微软雅黑" panose="020B0503020204020204" pitchFamily="34" charset="-122"/>
              </a:rPr>
              <a:t>20×20m</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8599805" y="3260725"/>
            <a:ext cx="1303020" cy="337185"/>
          </a:xfrm>
          <a:prstGeom prst="rect">
            <a:avLst/>
          </a:prstGeom>
          <a:noFill/>
          <a:ln w="9525">
            <a:noFill/>
          </a:ln>
        </p:spPr>
        <p:txBody>
          <a:bodyPr wrap="square">
            <a:spAutoFit/>
          </a:bodyPr>
          <a:lstStyle/>
          <a:p>
            <a:pPr indent="127000"/>
            <a:r>
              <a:rPr lang="en-US" sz="1600" b="0">
                <a:latin typeface="微软雅黑" panose="020B0503020204020204" pitchFamily="34" charset="-122"/>
                <a:ea typeface="微软雅黑" panose="020B0503020204020204" pitchFamily="34" charset="-122"/>
                <a:cs typeface="微软雅黑" panose="020B0503020204020204" pitchFamily="34" charset="-122"/>
              </a:rPr>
              <a:t>10×10m</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0" name="文本框 99"/>
          <p:cNvSpPr txBox="1"/>
          <p:nvPr/>
        </p:nvSpPr>
        <p:spPr>
          <a:xfrm>
            <a:off x="433705" y="1722354"/>
            <a:ext cx="5293995" cy="1323439"/>
          </a:xfrm>
          <a:prstGeom prst="rect">
            <a:avLst/>
          </a:prstGeom>
          <a:noFill/>
          <a:ln w="9525">
            <a:noFill/>
          </a:ln>
        </p:spPr>
        <p:txBody>
          <a:bodyPr wrap="square">
            <a:spAutoFit/>
          </a:bodyPr>
          <a:lstStyle/>
          <a:p>
            <a:pPr indent="0" fontAlgn="auto"/>
            <a:r>
              <a:rPr lang="zh-CN" sz="16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空间粒度指景观中最小可辨识单元所代表的特征长度、面积或体积（如样方、像元）；时间粒度是指某一现象或事件发生的（或取样的）频率或时间间隔</a:t>
            </a:r>
            <a:r>
              <a:rPr lang="zh-CN" sz="16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endParaRPr lang="en-US" altLang="zh-CN"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r>
              <a:rPr lang="zh-CN" sz="16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幅度</a:t>
            </a:r>
            <a:r>
              <a:rPr lang="zh-CN" sz="16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是指研究对象在空间或时间上的持续范围或长度</a:t>
            </a:r>
            <a:r>
              <a:rPr lang="zh-CN" sz="16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p:cNvSpPr/>
          <p:nvPr/>
        </p:nvSpPr>
        <p:spPr>
          <a:xfrm>
            <a:off x="8124291" y="-676414"/>
            <a:ext cx="4299938" cy="82150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0" y="-420914"/>
            <a:ext cx="4193758" cy="8069943"/>
          </a:xfrm>
          <a:prstGeom prst="rect">
            <a:avLst/>
          </a:prstGeom>
          <a:solidFill>
            <a:srgbClr val="7E4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íşḻïḓé"/>
          <p:cNvSpPr txBox="1"/>
          <p:nvPr/>
        </p:nvSpPr>
        <p:spPr bwMode="auto">
          <a:xfrm>
            <a:off x="527310" y="1824633"/>
            <a:ext cx="300592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spcBef>
                <a:spcPct val="0"/>
              </a:spcBef>
            </a:pPr>
            <a:r>
              <a:rPr lang="zh-CN" sz="2000" b="1" dirty="0">
                <a:solidFill>
                  <a:schemeClr val="bg1"/>
                </a:solidFill>
                <a:latin typeface="微软雅黑" panose="020B0503020204020204" pitchFamily="34" charset="-122"/>
                <a:ea typeface="微软雅黑" panose="020B0503020204020204" pitchFamily="34" charset="-122"/>
              </a:rPr>
              <a:t>斑块</a:t>
            </a:r>
          </a:p>
        </p:txBody>
      </p:sp>
      <p:sp>
        <p:nvSpPr>
          <p:cNvPr id="14" name="îṣľïďe"/>
          <p:cNvSpPr txBox="1"/>
          <p:nvPr/>
        </p:nvSpPr>
        <p:spPr bwMode="auto">
          <a:xfrm>
            <a:off x="4613621" y="1824633"/>
            <a:ext cx="300592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pPr>
            <a:r>
              <a:rPr lang="zh-CN" sz="2000" b="1" dirty="0" smtClean="0"/>
              <a:t>廊道</a:t>
            </a:r>
            <a:endParaRPr lang="zh-CN" sz="2000" b="1" dirty="0"/>
          </a:p>
        </p:txBody>
      </p:sp>
      <p:sp>
        <p:nvSpPr>
          <p:cNvPr id="11" name="ïŝlïḑè"/>
          <p:cNvSpPr txBox="1"/>
          <p:nvPr/>
        </p:nvSpPr>
        <p:spPr bwMode="auto">
          <a:xfrm>
            <a:off x="8524670" y="1824633"/>
            <a:ext cx="300592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spcBef>
                <a:spcPct val="0"/>
              </a:spcBef>
            </a:pPr>
            <a:r>
              <a:rPr lang="zh-CN" sz="2000" b="1" dirty="0" smtClean="0">
                <a:solidFill>
                  <a:schemeClr val="tx1"/>
                </a:solidFill>
                <a:latin typeface="微软雅黑" panose="020B0503020204020204" pitchFamily="34" charset="-122"/>
                <a:ea typeface="微软雅黑" panose="020B0503020204020204" pitchFamily="34" charset="-122"/>
              </a:rPr>
              <a:t>基质</a:t>
            </a:r>
          </a:p>
        </p:txBody>
      </p:sp>
      <p:sp>
        <p:nvSpPr>
          <p:cNvPr id="28" name="标题 1"/>
          <p:cNvSpPr txBox="1"/>
          <p:nvPr/>
        </p:nvSpPr>
        <p:spPr>
          <a:xfrm>
            <a:off x="4545565" y="342225"/>
            <a:ext cx="3074885"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altLang="zh-CN" sz="2400">
                <a:latin typeface="微软雅黑" panose="020B0503020204020204" pitchFamily="34" charset="-122"/>
                <a:ea typeface="微软雅黑" panose="020B0503020204020204" pitchFamily="34" charset="-122"/>
                <a:cs typeface="微软雅黑" panose="020B0503020204020204" pitchFamily="34" charset="-122"/>
              </a:rPr>
              <a:t>斑块-廊道-基质模式</a:t>
            </a:r>
          </a:p>
        </p:txBody>
      </p:sp>
      <p:sp>
        <p:nvSpPr>
          <p:cNvPr id="29" name="矩形 28"/>
          <p:cNvSpPr/>
          <p:nvPr/>
        </p:nvSpPr>
        <p:spPr>
          <a:xfrm>
            <a:off x="4508511" y="-551377"/>
            <a:ext cx="3174978" cy="1567782"/>
          </a:xfrm>
          <a:prstGeom prst="rect">
            <a:avLst/>
          </a:prstGeom>
          <a:noFill/>
          <a:ln w="69850">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60" name="矩形 59"/>
          <p:cNvSpPr/>
          <p:nvPr/>
        </p:nvSpPr>
        <p:spPr>
          <a:xfrm>
            <a:off x="8524792" y="2476783"/>
            <a:ext cx="3357293" cy="922020"/>
          </a:xfrm>
          <a:prstGeom prst="rect">
            <a:avLst/>
          </a:prstGeom>
        </p:spPr>
        <p:txBody>
          <a:bodyPr wrap="square">
            <a:spAutoFit/>
          </a:bodyPr>
          <a:lstStyle/>
          <a:p>
            <a:r>
              <a:rPr lang="zh-CN" dirty="0">
                <a:solidFill>
                  <a:schemeClr val="tx1"/>
                </a:solidFill>
                <a:latin typeface="微软雅黑" panose="020B0503020204020204" pitchFamily="34" charset="-122"/>
                <a:ea typeface="微软雅黑" panose="020B0503020204020204" pitchFamily="34" charset="-122"/>
              </a:rPr>
              <a:t>基质是面积最大、连通性最好的景观要素类型，影响能流、物流和物种流。</a:t>
            </a:r>
          </a:p>
        </p:txBody>
      </p:sp>
      <p:sp>
        <p:nvSpPr>
          <p:cNvPr id="43" name="标题 1"/>
          <p:cNvSpPr txBox="1"/>
          <p:nvPr/>
        </p:nvSpPr>
        <p:spPr>
          <a:xfrm>
            <a:off x="14313" y="18419"/>
            <a:ext cx="232012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solidFill>
                  <a:schemeClr val="bg1"/>
                </a:solidFill>
                <a:latin typeface="微软雅黑" panose="020B0503020204020204" pitchFamily="34" charset="-122"/>
                <a:ea typeface="微软雅黑" panose="020B0503020204020204" pitchFamily="34" charset="-122"/>
                <a:sym typeface="+mn-ea"/>
              </a:rPr>
              <a:t>景观格局</a:t>
            </a:r>
          </a:p>
        </p:txBody>
      </p:sp>
      <p:sp>
        <p:nvSpPr>
          <p:cNvPr id="101" name="文本框 100"/>
          <p:cNvSpPr txBox="1"/>
          <p:nvPr/>
        </p:nvSpPr>
        <p:spPr>
          <a:xfrm>
            <a:off x="527050" y="2476500"/>
            <a:ext cx="3326130" cy="1198880"/>
          </a:xfrm>
          <a:prstGeom prst="rect">
            <a:avLst/>
          </a:prstGeom>
          <a:noFill/>
          <a:ln w="9525">
            <a:noFill/>
          </a:ln>
        </p:spPr>
        <p:txBody>
          <a:bodyPr wrap="square">
            <a:spAutoFit/>
          </a:bodyPr>
          <a:lstStyle/>
          <a:p>
            <a:pPr indent="0" fontAlgn="auto"/>
            <a:r>
              <a:rPr lang="zh-CN" b="0" dirty="0">
                <a:solidFill>
                  <a:schemeClr val="bg1"/>
                </a:solidFill>
                <a:latin typeface="微软雅黑" panose="020B0503020204020204" pitchFamily="34" charset="-122"/>
                <a:ea typeface="微软雅黑" panose="020B0503020204020204" pitchFamily="34" charset="-122"/>
              </a:rPr>
              <a:t>斑块是外观上不同于周围环境的相对均质的非线性地表区域，具有相对同质性，是构成景观的基本结构和功能单元。</a:t>
            </a:r>
            <a:endParaRPr lang="zh-CN" altLang="en-US" b="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27050" y="4047490"/>
            <a:ext cx="3326130" cy="368300"/>
          </a:xfrm>
          <a:prstGeom prst="rect">
            <a:avLst/>
          </a:prstGeom>
          <a:noFill/>
          <a:ln w="9525">
            <a:noFill/>
          </a:ln>
        </p:spPr>
        <p:txBody>
          <a:bodyPr wrap="square">
            <a:spAutoFit/>
          </a:bodyPr>
          <a:lstStyle/>
          <a:p>
            <a:pPr indent="0" fontAlgn="auto"/>
            <a:r>
              <a:rPr lang="zh-CN" b="0">
                <a:solidFill>
                  <a:schemeClr val="bg1"/>
                </a:solidFill>
                <a:latin typeface="微软雅黑" panose="020B0503020204020204" pitchFamily="34" charset="-122"/>
                <a:ea typeface="微软雅黑" panose="020B0503020204020204" pitchFamily="34" charset="-122"/>
              </a:rPr>
              <a:t>斑块在景观中不是独立存在的。</a:t>
            </a:r>
          </a:p>
        </p:txBody>
      </p:sp>
      <p:sp>
        <p:nvSpPr>
          <p:cNvPr id="3" name="文本框 2"/>
          <p:cNvSpPr txBox="1"/>
          <p:nvPr/>
        </p:nvSpPr>
        <p:spPr>
          <a:xfrm>
            <a:off x="527050" y="4801870"/>
            <a:ext cx="3326130" cy="922020"/>
          </a:xfrm>
          <a:prstGeom prst="rect">
            <a:avLst/>
          </a:prstGeom>
          <a:noFill/>
          <a:ln w="9525">
            <a:noFill/>
          </a:ln>
        </p:spPr>
        <p:txBody>
          <a:bodyPr wrap="square">
            <a:spAutoFit/>
          </a:bodyPr>
          <a:lstStyle/>
          <a:p>
            <a:pPr indent="0" fontAlgn="auto"/>
            <a:r>
              <a:rPr lang="zh-CN" b="0">
                <a:solidFill>
                  <a:schemeClr val="bg1"/>
                </a:solidFill>
                <a:latin typeface="微软雅黑" panose="020B0503020204020204" pitchFamily="34" charset="-122"/>
                <a:ea typeface="微软雅黑" panose="020B0503020204020204" pitchFamily="34" charset="-122"/>
              </a:rPr>
              <a:t>斑块性（Patchiness），也叫镶嵌度，普遍存在于各种地理要素的每一个时空尺度上。</a:t>
            </a:r>
          </a:p>
        </p:txBody>
      </p:sp>
      <p:sp>
        <p:nvSpPr>
          <p:cNvPr id="5" name="文本框 4"/>
          <p:cNvSpPr txBox="1"/>
          <p:nvPr/>
        </p:nvSpPr>
        <p:spPr>
          <a:xfrm>
            <a:off x="4545330" y="2476500"/>
            <a:ext cx="3326130" cy="645160"/>
          </a:xfrm>
          <a:prstGeom prst="rect">
            <a:avLst/>
          </a:prstGeom>
          <a:noFill/>
          <a:ln w="9525">
            <a:noFill/>
          </a:ln>
        </p:spPr>
        <p:txBody>
          <a:bodyPr wrap="square">
            <a:spAutoFit/>
          </a:bodyPr>
          <a:lstStyle/>
          <a:p>
            <a:pPr indent="0" fontAlgn="auto"/>
            <a:r>
              <a:rPr lang="zh-CN" b="0">
                <a:solidFill>
                  <a:schemeClr val="tx1"/>
                </a:solidFill>
                <a:latin typeface="微软雅黑" panose="020B0503020204020204" pitchFamily="34" charset="-122"/>
                <a:ea typeface="微软雅黑" panose="020B0503020204020204" pitchFamily="34" charset="-122"/>
              </a:rPr>
              <a:t>廊道是线性的景观单元，具有通道和阻隔的双重作用。</a:t>
            </a:r>
            <a:r>
              <a:rPr lang="zh-CN" b="0">
                <a:solidFill>
                  <a:schemeClr val="bg1"/>
                </a:solidFill>
                <a:latin typeface="微软雅黑" panose="020B0503020204020204" pitchFamily="34" charset="-122"/>
                <a:ea typeface="微软雅黑" panose="020B0503020204020204" pitchFamily="34" charset="-122"/>
              </a:rPr>
              <a:t>的。</a:t>
            </a:r>
          </a:p>
        </p:txBody>
      </p:sp>
      <p:sp>
        <p:nvSpPr>
          <p:cNvPr id="7" name="文本框 6"/>
          <p:cNvSpPr txBox="1"/>
          <p:nvPr/>
        </p:nvSpPr>
        <p:spPr>
          <a:xfrm>
            <a:off x="4545330" y="3675380"/>
            <a:ext cx="3326130" cy="2168525"/>
          </a:xfrm>
          <a:prstGeom prst="rect">
            <a:avLst/>
          </a:prstGeom>
          <a:noFill/>
          <a:ln w="9525">
            <a:noFill/>
          </a:ln>
        </p:spPr>
        <p:txBody>
          <a:bodyPr wrap="square">
            <a:spAutoFit/>
          </a:bodyPr>
          <a:lstStyle/>
          <a:p>
            <a:pPr indent="0" fontAlgn="auto">
              <a:lnSpc>
                <a:spcPct val="150000"/>
              </a:lnSpc>
            </a:pPr>
            <a:r>
              <a:rPr lang="zh-CN" b="0">
                <a:solidFill>
                  <a:schemeClr val="tx1"/>
                </a:solidFill>
                <a:latin typeface="微软雅黑" panose="020B0503020204020204" pitchFamily="34" charset="-122"/>
                <a:ea typeface="微软雅黑" panose="020B0503020204020204" pitchFamily="34" charset="-122"/>
              </a:rPr>
              <a:t>廊道的结构特征：</a:t>
            </a:r>
          </a:p>
          <a:p>
            <a:pPr indent="0" fontAlgn="auto">
              <a:lnSpc>
                <a:spcPct val="150000"/>
              </a:lnSpc>
            </a:pPr>
            <a:r>
              <a:rPr lang="en-US" altLang="zh-CN" b="0">
                <a:solidFill>
                  <a:schemeClr val="tx1"/>
                </a:solidFill>
                <a:latin typeface="微软雅黑" panose="020B0503020204020204" pitchFamily="34" charset="-122"/>
                <a:ea typeface="微软雅黑" panose="020B0503020204020204" pitchFamily="34" charset="-122"/>
              </a:rPr>
              <a:t>1.</a:t>
            </a:r>
            <a:r>
              <a:rPr lang="zh-CN" altLang="en-US" b="0">
                <a:solidFill>
                  <a:schemeClr val="tx1"/>
                </a:solidFill>
                <a:latin typeface="微软雅黑" panose="020B0503020204020204" pitchFamily="34" charset="-122"/>
                <a:ea typeface="微软雅黑" panose="020B0503020204020204" pitchFamily="34" charset="-122"/>
              </a:rPr>
              <a:t>曲度</a:t>
            </a:r>
          </a:p>
          <a:p>
            <a:pPr indent="0" fontAlgn="auto">
              <a:lnSpc>
                <a:spcPct val="150000"/>
              </a:lnSpc>
            </a:pPr>
            <a:r>
              <a:rPr lang="en-US" altLang="zh-CN" b="0">
                <a:solidFill>
                  <a:schemeClr val="tx1"/>
                </a:solidFill>
                <a:latin typeface="微软雅黑" panose="020B0503020204020204" pitchFamily="34" charset="-122"/>
                <a:ea typeface="微软雅黑" panose="020B0503020204020204" pitchFamily="34" charset="-122"/>
              </a:rPr>
              <a:t>2.宽度</a:t>
            </a:r>
          </a:p>
          <a:p>
            <a:pPr indent="0" fontAlgn="auto">
              <a:lnSpc>
                <a:spcPct val="150000"/>
              </a:lnSpc>
            </a:pPr>
            <a:r>
              <a:rPr lang="en-US" altLang="zh-CN" b="0">
                <a:solidFill>
                  <a:schemeClr val="tx1"/>
                </a:solidFill>
                <a:latin typeface="微软雅黑" panose="020B0503020204020204" pitchFamily="34" charset="-122"/>
                <a:ea typeface="微软雅黑" panose="020B0503020204020204" pitchFamily="34" charset="-122"/>
              </a:rPr>
              <a:t>3.连通性</a:t>
            </a:r>
          </a:p>
          <a:p>
            <a:pPr indent="0" fontAlgn="auto">
              <a:lnSpc>
                <a:spcPct val="150000"/>
              </a:lnSpc>
            </a:pPr>
            <a:r>
              <a:rPr lang="en-US" altLang="zh-CN" b="0">
                <a:solidFill>
                  <a:schemeClr val="tx1"/>
                </a:solidFill>
                <a:latin typeface="微软雅黑" panose="020B0503020204020204" pitchFamily="34" charset="-122"/>
                <a:ea typeface="微软雅黑" panose="020B0503020204020204" pitchFamily="34" charset="-122"/>
              </a:rPr>
              <a:t>4.内环境</a:t>
            </a:r>
          </a:p>
        </p:txBody>
      </p:sp>
      <p:sp>
        <p:nvSpPr>
          <p:cNvPr id="9" name="文本框 8"/>
          <p:cNvSpPr txBox="1"/>
          <p:nvPr/>
        </p:nvSpPr>
        <p:spPr>
          <a:xfrm>
            <a:off x="8524875" y="3675380"/>
            <a:ext cx="3326130" cy="1753235"/>
          </a:xfrm>
          <a:prstGeom prst="rect">
            <a:avLst/>
          </a:prstGeom>
          <a:noFill/>
          <a:ln w="9525">
            <a:noFill/>
          </a:ln>
        </p:spPr>
        <p:txBody>
          <a:bodyPr wrap="square">
            <a:spAutoFit/>
          </a:bodyPr>
          <a:lstStyle/>
          <a:p>
            <a:pPr indent="0" fontAlgn="auto">
              <a:lnSpc>
                <a:spcPct val="150000"/>
              </a:lnSpc>
            </a:pPr>
            <a:r>
              <a:rPr lang="zh-CN" b="0">
                <a:solidFill>
                  <a:schemeClr val="tx1"/>
                </a:solidFill>
                <a:latin typeface="微软雅黑" panose="020B0503020204020204" pitchFamily="34" charset="-122"/>
                <a:ea typeface="微软雅黑" panose="020B0503020204020204" pitchFamily="34" charset="-122"/>
              </a:rPr>
              <a:t>基质确定标准：</a:t>
            </a:r>
          </a:p>
          <a:p>
            <a:pPr indent="0" fontAlgn="auto">
              <a:lnSpc>
                <a:spcPct val="150000"/>
              </a:lnSpc>
            </a:pPr>
            <a:r>
              <a:rPr lang="en-US" altLang="zh-CN" b="0">
                <a:solidFill>
                  <a:schemeClr val="tx1"/>
                </a:solidFill>
                <a:latin typeface="微软雅黑" panose="020B0503020204020204" pitchFamily="34" charset="-122"/>
                <a:ea typeface="微软雅黑" panose="020B0503020204020204" pitchFamily="34" charset="-122"/>
              </a:rPr>
              <a:t>1.</a:t>
            </a:r>
            <a:r>
              <a:rPr lang="zh-CN" altLang="en-US" b="0">
                <a:solidFill>
                  <a:schemeClr val="tx1"/>
                </a:solidFill>
                <a:latin typeface="微软雅黑" panose="020B0503020204020204" pitchFamily="34" charset="-122"/>
                <a:ea typeface="微软雅黑" panose="020B0503020204020204" pitchFamily="34" charset="-122"/>
              </a:rPr>
              <a:t>相对面积</a:t>
            </a:r>
          </a:p>
          <a:p>
            <a:pPr indent="0" fontAlgn="auto">
              <a:lnSpc>
                <a:spcPct val="150000"/>
              </a:lnSpc>
            </a:pPr>
            <a:r>
              <a:rPr lang="en-US" altLang="zh-CN" b="0">
                <a:solidFill>
                  <a:schemeClr val="tx1"/>
                </a:solidFill>
                <a:latin typeface="微软雅黑" panose="020B0503020204020204" pitchFamily="34" charset="-122"/>
                <a:ea typeface="微软雅黑" panose="020B0503020204020204" pitchFamily="34" charset="-122"/>
              </a:rPr>
              <a:t>2.</a:t>
            </a:r>
            <a:r>
              <a:rPr lang="zh-CN" altLang="en-US" b="0">
                <a:solidFill>
                  <a:schemeClr val="tx1"/>
                </a:solidFill>
                <a:latin typeface="微软雅黑" panose="020B0503020204020204" pitchFamily="34" charset="-122"/>
                <a:ea typeface="微软雅黑" panose="020B0503020204020204" pitchFamily="34" charset="-122"/>
              </a:rPr>
              <a:t>连通度</a:t>
            </a:r>
            <a:endParaRPr lang="en-US" altLang="zh-CN" b="0">
              <a:solidFill>
                <a:schemeClr val="tx1"/>
              </a:solidFill>
              <a:latin typeface="微软雅黑" panose="020B0503020204020204" pitchFamily="34" charset="-122"/>
              <a:ea typeface="微软雅黑" panose="020B0503020204020204" pitchFamily="34" charset="-122"/>
            </a:endParaRPr>
          </a:p>
          <a:p>
            <a:pPr indent="0" fontAlgn="auto">
              <a:lnSpc>
                <a:spcPct val="150000"/>
              </a:lnSpc>
            </a:pPr>
            <a:r>
              <a:rPr lang="en-US" altLang="zh-CN" b="0">
                <a:solidFill>
                  <a:schemeClr val="tx1"/>
                </a:solidFill>
                <a:latin typeface="微软雅黑" panose="020B0503020204020204" pitchFamily="34" charset="-122"/>
                <a:ea typeface="微软雅黑" panose="020B0503020204020204" pitchFamily="34" charset="-122"/>
              </a:rPr>
              <a:t>3.</a:t>
            </a:r>
            <a:r>
              <a:rPr lang="zh-CN" altLang="en-US" b="0">
                <a:solidFill>
                  <a:schemeClr val="tx1"/>
                </a:solidFill>
                <a:latin typeface="微软雅黑" panose="020B0503020204020204" pitchFamily="34" charset="-122"/>
                <a:ea typeface="微软雅黑" panose="020B0503020204020204" pitchFamily="34" charset="-122"/>
              </a:rPr>
              <a:t>控制程度</a:t>
            </a:r>
            <a:endParaRPr lang="en-US" altLang="zh-CN" b="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05"/>
          <p:cNvSpPr/>
          <p:nvPr/>
        </p:nvSpPr>
        <p:spPr>
          <a:xfrm>
            <a:off x="9513570" y="4289425"/>
            <a:ext cx="539115" cy="240093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105"/>
          <p:cNvSpPr/>
          <p:nvPr/>
        </p:nvSpPr>
        <p:spPr>
          <a:xfrm>
            <a:off x="10238105" y="4300855"/>
            <a:ext cx="539115" cy="238569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105"/>
          <p:cNvSpPr/>
          <p:nvPr/>
        </p:nvSpPr>
        <p:spPr>
          <a:xfrm>
            <a:off x="10964545" y="4300855"/>
            <a:ext cx="539115" cy="238569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5"/>
          <p:cNvSpPr/>
          <p:nvPr/>
        </p:nvSpPr>
        <p:spPr>
          <a:xfrm>
            <a:off x="2292350" y="4276090"/>
            <a:ext cx="539115" cy="238569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105"/>
          <p:cNvSpPr/>
          <p:nvPr/>
        </p:nvSpPr>
        <p:spPr>
          <a:xfrm>
            <a:off x="843280" y="4276090"/>
            <a:ext cx="539115" cy="238569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直接箭头连接符 110"/>
          <p:cNvCxnSpPr>
            <a:stCxn id="118" idx="2"/>
            <a:endCxn id="106" idx="0"/>
          </p:cNvCxnSpPr>
          <p:nvPr/>
        </p:nvCxnSpPr>
        <p:spPr>
          <a:xfrm>
            <a:off x="6111875" y="4162425"/>
            <a:ext cx="1270" cy="224155"/>
          </a:xfrm>
          <a:prstGeom prst="straightConnector1">
            <a:avLst/>
          </a:prstGeom>
          <a:ln w="12700">
            <a:solidFill>
              <a:srgbClr val="854C35"/>
            </a:solidFill>
            <a:tailEnd type="triangle"/>
          </a:ln>
          <a:effectLst/>
        </p:spPr>
        <p:style>
          <a:lnRef idx="1">
            <a:schemeClr val="accent1"/>
          </a:lnRef>
          <a:fillRef idx="0">
            <a:schemeClr val="accent1"/>
          </a:fillRef>
          <a:effectRef idx="0">
            <a:schemeClr val="accent1"/>
          </a:effectRef>
          <a:fontRef idx="minor">
            <a:schemeClr val="tx1"/>
          </a:fontRef>
        </p:style>
      </p:cxnSp>
      <p:grpSp>
        <p:nvGrpSpPr>
          <p:cNvPr id="112" name="组合 111"/>
          <p:cNvGrpSpPr/>
          <p:nvPr/>
        </p:nvGrpSpPr>
        <p:grpSpPr>
          <a:xfrm flipH="1">
            <a:off x="6120130" y="3568700"/>
            <a:ext cx="837565" cy="821055"/>
            <a:chOff x="1719693" y="2311411"/>
            <a:chExt cx="4565459" cy="805863"/>
          </a:xfrm>
          <a:effectLst/>
        </p:grpSpPr>
        <p:cxnSp>
          <p:nvCxnSpPr>
            <p:cNvPr id="113" name="连接符: 肘形 112"/>
            <p:cNvCxnSpPr/>
            <p:nvPr/>
          </p:nvCxnSpPr>
          <p:spPr>
            <a:xfrm rot="5400000">
              <a:off x="3802115" y="228990"/>
              <a:ext cx="400615" cy="4565458"/>
            </a:xfrm>
            <a:prstGeom prst="bentConnector2">
              <a:avLst/>
            </a:prstGeom>
            <a:ln w="12700">
              <a:solidFill>
                <a:srgbClr val="854C35"/>
              </a:solidFill>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p:nvPr/>
          </p:nvCxnSpPr>
          <p:spPr>
            <a:xfrm>
              <a:off x="1719693" y="2712027"/>
              <a:ext cx="0" cy="405247"/>
            </a:xfrm>
            <a:prstGeom prst="straightConnector1">
              <a:avLst/>
            </a:prstGeom>
            <a:ln w="12700">
              <a:solidFill>
                <a:srgbClr val="854C35"/>
              </a:solidFill>
              <a:tailEnd type="triangle"/>
            </a:ln>
          </p:spPr>
          <p:style>
            <a:lnRef idx="1">
              <a:schemeClr val="accent1"/>
            </a:lnRef>
            <a:fillRef idx="0">
              <a:schemeClr val="accent1"/>
            </a:fillRef>
            <a:effectRef idx="0">
              <a:schemeClr val="accent1"/>
            </a:effectRef>
            <a:fontRef idx="minor">
              <a:schemeClr val="tx1"/>
            </a:fontRef>
          </p:style>
        </p:cxnSp>
      </p:grpSp>
      <p:sp>
        <p:nvSpPr>
          <p:cNvPr id="68" name="矩形 67"/>
          <p:cNvSpPr/>
          <p:nvPr/>
        </p:nvSpPr>
        <p:spPr>
          <a:xfrm flipV="1">
            <a:off x="-29068" y="6858000"/>
            <a:ext cx="6281761" cy="77454"/>
          </a:xfrm>
          <a:prstGeom prst="rect">
            <a:avLst/>
          </a:prstGeom>
          <a:solidFill>
            <a:srgbClr val="C78B73"/>
          </a:solidFill>
          <a:ln>
            <a:solidFill>
              <a:srgbClr val="DD9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标题 1"/>
          <p:cNvSpPr>
            <a:spLocks noGrp="1"/>
          </p:cNvSpPr>
          <p:nvPr>
            <p:ph type="title"/>
          </p:nvPr>
        </p:nvSpPr>
        <p:spPr>
          <a:xfrm>
            <a:off x="4635581" y="224448"/>
            <a:ext cx="2941370" cy="634428"/>
          </a:xfrm>
        </p:spPr>
        <p:txBody>
          <a:bodyPr>
            <a:normAutofit/>
          </a:bodyPr>
          <a:lstStyle/>
          <a:p>
            <a:pPr algn="ctr"/>
            <a:r>
              <a:rPr lang="zh-CN" altLang="en-US" sz="2400" dirty="0">
                <a:latin typeface="微软雅黑" panose="020B0503020204020204" pitchFamily="34" charset="-122"/>
                <a:ea typeface="微软雅黑" panose="020B0503020204020204" pitchFamily="34" charset="-122"/>
              </a:rPr>
              <a:t>本章结构</a:t>
            </a:r>
          </a:p>
        </p:txBody>
      </p:sp>
      <p:sp>
        <p:nvSpPr>
          <p:cNvPr id="42" name="ïṥḷíḍè"/>
          <p:cNvSpPr/>
          <p:nvPr/>
        </p:nvSpPr>
        <p:spPr bwMode="auto">
          <a:xfrm>
            <a:off x="1544320" y="1188720"/>
            <a:ext cx="9130665" cy="1296035"/>
          </a:xfrm>
          <a:prstGeom prst="rect">
            <a:avLst/>
          </a:prstGeom>
          <a:solidFill>
            <a:srgbClr val="7E4832"/>
          </a:solidFill>
          <a:ln w="38100">
            <a:no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endParaRPr>
          </a:p>
        </p:txBody>
      </p:sp>
      <p:sp>
        <p:nvSpPr>
          <p:cNvPr id="38" name="文本框 37"/>
          <p:cNvSpPr txBox="1"/>
          <p:nvPr/>
        </p:nvSpPr>
        <p:spPr>
          <a:xfrm>
            <a:off x="1628140" y="1100455"/>
            <a:ext cx="8963660" cy="1383665"/>
          </a:xfrm>
          <a:prstGeom prst="rect">
            <a:avLst/>
          </a:prstGeom>
          <a:noFill/>
        </p:spPr>
        <p:txBody>
          <a:bodyPr wrap="square" rtlCol="0">
            <a:spAutoFit/>
          </a:bodyPr>
          <a:lstStyle/>
          <a:p>
            <a:pPr algn="ctr" fontAlgn="auto">
              <a:lnSpc>
                <a:spcPct val="150000"/>
              </a:lnSpc>
            </a:pPr>
            <a:r>
              <a:rPr lang="zh-CN" altLang="zh-CN" sz="2000" b="1" dirty="0">
                <a:solidFill>
                  <a:schemeClr val="bg1"/>
                </a:solidFill>
                <a:latin typeface="微软雅黑" panose="020B0503020204020204" pitchFamily="34" charset="-122"/>
                <a:ea typeface="微软雅黑" panose="020B0503020204020204" pitchFamily="34" charset="-122"/>
              </a:rPr>
              <a:t>空间</a:t>
            </a:r>
            <a:r>
              <a:rPr lang="zh-CN" altLang="en-US" sz="2000" b="1" dirty="0">
                <a:solidFill>
                  <a:schemeClr val="bg1"/>
                </a:solidFill>
                <a:latin typeface="微软雅黑" panose="020B0503020204020204" pitchFamily="34" charset="-122"/>
                <a:ea typeface="微软雅黑" panose="020B0503020204020204" pitchFamily="34" charset="-122"/>
              </a:rPr>
              <a:t>格局 </a:t>
            </a:r>
            <a:r>
              <a:rPr lang="en-US" altLang="zh-CN" sz="2000" b="1" i="1" dirty="0">
                <a:solidFill>
                  <a:schemeClr val="bg1"/>
                </a:solidFill>
                <a:latin typeface="+mj-lt"/>
              </a:rPr>
              <a:t>(spatial pattern)</a:t>
            </a:r>
            <a:r>
              <a:rPr lang="zh-CN" altLang="en-US" sz="2000" b="1" dirty="0">
                <a:solidFill>
                  <a:schemeClr val="bg1"/>
                </a:solidFill>
                <a:latin typeface="+mj-lt"/>
              </a:rPr>
              <a:t> </a:t>
            </a:r>
            <a:endParaRPr lang="en-US" altLang="zh-CN" sz="2000" b="1" dirty="0">
              <a:solidFill>
                <a:schemeClr val="bg1"/>
              </a:solidFill>
              <a:latin typeface="+mj-lt"/>
            </a:endParaRPr>
          </a:p>
          <a:p>
            <a:pPr algn="ctr" fontAlgn="auto">
              <a:lnSpc>
                <a:spcPct val="150000"/>
              </a:lnSpc>
            </a:pPr>
            <a:r>
              <a:rPr lang="zh-CN" altLang="en-US" dirty="0">
                <a:solidFill>
                  <a:schemeClr val="bg1"/>
                </a:solidFill>
                <a:latin typeface="微软雅黑" panose="020B0503020204020204" pitchFamily="34" charset="-122"/>
                <a:ea typeface="微软雅黑" panose="020B0503020204020204" pitchFamily="34" charset="-122"/>
              </a:rPr>
              <a:t>表征空间实体在区域中的分布和配置，反映不同空间实体间相互作用关系的发生与发展，对于把握区域发展的规律具有重要作用。</a:t>
            </a:r>
          </a:p>
        </p:txBody>
      </p:sp>
      <p:sp>
        <p:nvSpPr>
          <p:cNvPr id="35" name="矩形 34"/>
          <p:cNvSpPr/>
          <p:nvPr/>
        </p:nvSpPr>
        <p:spPr>
          <a:xfrm>
            <a:off x="4518777" y="-551377"/>
            <a:ext cx="3174978" cy="1567782"/>
          </a:xfrm>
          <a:prstGeom prst="rect">
            <a:avLst/>
          </a:prstGeom>
          <a:noFill/>
          <a:ln w="69850">
            <a:solidFill>
              <a:srgbClr val="854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8" name="矩形: 圆角 7"/>
          <p:cNvSpPr/>
          <p:nvPr/>
        </p:nvSpPr>
        <p:spPr>
          <a:xfrm>
            <a:off x="959485" y="2952115"/>
            <a:ext cx="1738630" cy="646430"/>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831340" y="2459355"/>
            <a:ext cx="4283710" cy="496569"/>
            <a:chOff x="1999041" y="2443282"/>
            <a:chExt cx="4565435" cy="805679"/>
          </a:xfrm>
          <a:effectLst/>
        </p:grpSpPr>
        <p:cxnSp>
          <p:nvCxnSpPr>
            <p:cNvPr id="5" name="连接符: 肘形 4"/>
            <p:cNvCxnSpPr>
              <a:stCxn id="42" idx="2"/>
            </p:cNvCxnSpPr>
            <p:nvPr/>
          </p:nvCxnSpPr>
          <p:spPr>
            <a:xfrm rot="5400000">
              <a:off x="4078106" y="364217"/>
              <a:ext cx="407305" cy="4565435"/>
            </a:xfrm>
            <a:prstGeom prst="bentConnector2">
              <a:avLst/>
            </a:prstGeom>
            <a:ln w="12700">
              <a:solidFill>
                <a:srgbClr val="653425"/>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2001520" y="2843714"/>
              <a:ext cx="0" cy="405247"/>
            </a:xfrm>
            <a:prstGeom prst="straightConnector1">
              <a:avLst/>
            </a:prstGeom>
            <a:ln w="12700">
              <a:solidFill>
                <a:srgbClr val="653425"/>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0" name="直接箭头连接符 49"/>
          <p:cNvCxnSpPr/>
          <p:nvPr/>
        </p:nvCxnSpPr>
        <p:spPr>
          <a:xfrm flipH="1">
            <a:off x="6110605" y="2699385"/>
            <a:ext cx="3810" cy="242570"/>
          </a:xfrm>
          <a:prstGeom prst="straightConnector1">
            <a:avLst/>
          </a:prstGeom>
          <a:ln w="12700">
            <a:solidFill>
              <a:srgbClr val="653425"/>
            </a:solidFill>
            <a:tailEnd type="triangle"/>
          </a:ln>
          <a:effectLst/>
        </p:spPr>
        <p:style>
          <a:lnRef idx="1">
            <a:schemeClr val="accent1"/>
          </a:lnRef>
          <a:fillRef idx="0">
            <a:schemeClr val="accent1"/>
          </a:fillRef>
          <a:effectRef idx="0">
            <a:schemeClr val="accent1"/>
          </a:effectRef>
          <a:fontRef idx="minor">
            <a:schemeClr val="tx1"/>
          </a:fontRef>
        </p:style>
      </p:cxnSp>
      <p:sp>
        <p:nvSpPr>
          <p:cNvPr id="52" name="矩形: 圆角 51"/>
          <p:cNvSpPr/>
          <p:nvPr/>
        </p:nvSpPr>
        <p:spPr>
          <a:xfrm>
            <a:off x="5379085" y="2941955"/>
            <a:ext cx="1467485" cy="614680"/>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组合 60"/>
          <p:cNvGrpSpPr/>
          <p:nvPr/>
        </p:nvGrpSpPr>
        <p:grpSpPr>
          <a:xfrm flipH="1">
            <a:off x="6114415" y="2469515"/>
            <a:ext cx="4389755" cy="483235"/>
            <a:chOff x="1853004" y="2306967"/>
            <a:chExt cx="4565462" cy="801878"/>
          </a:xfrm>
          <a:effectLst/>
        </p:grpSpPr>
        <p:cxnSp>
          <p:nvCxnSpPr>
            <p:cNvPr id="62" name="连接符: 肘形 61"/>
            <p:cNvCxnSpPr/>
            <p:nvPr/>
          </p:nvCxnSpPr>
          <p:spPr>
            <a:xfrm rot="5400000">
              <a:off x="3935429" y="224545"/>
              <a:ext cx="400615" cy="4565458"/>
            </a:xfrm>
            <a:prstGeom prst="bentConnector2">
              <a:avLst/>
            </a:prstGeom>
            <a:ln w="12700">
              <a:solidFill>
                <a:srgbClr val="653425"/>
              </a:solidFill>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1853004" y="2703598"/>
              <a:ext cx="0" cy="405247"/>
            </a:xfrm>
            <a:prstGeom prst="straightConnector1">
              <a:avLst/>
            </a:prstGeom>
            <a:ln w="12700">
              <a:solidFill>
                <a:srgbClr val="653425"/>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矩形: 圆角 63"/>
          <p:cNvSpPr/>
          <p:nvPr/>
        </p:nvSpPr>
        <p:spPr>
          <a:xfrm>
            <a:off x="9568180" y="2954020"/>
            <a:ext cx="1811655" cy="645795"/>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371869" y="3090771"/>
            <a:ext cx="946093" cy="369332"/>
          </a:xfrm>
          <a:prstGeom prst="rect">
            <a:avLst/>
          </a:prstGeom>
          <a:ln>
            <a:noFill/>
          </a:ln>
          <a:effectLst/>
        </p:spPr>
        <p:txBody>
          <a:bodyPr wrap="none">
            <a:spAutoFit/>
          </a:bodyPr>
          <a:lstStyle/>
          <a:p>
            <a:r>
              <a:rPr lang="zh-CN" altLang="en-US" b="1" dirty="0">
                <a:solidFill>
                  <a:schemeClr val="tx1"/>
                </a:solidFill>
                <a:latin typeface="微软雅黑" panose="020B0503020204020204" pitchFamily="34" charset="-122"/>
                <a:ea typeface="微软雅黑" panose="020B0503020204020204" pitchFamily="34" charset="-122"/>
              </a:rPr>
              <a:t>点格局</a:t>
            </a:r>
            <a:r>
              <a:rPr lang="zh-CN" altLang="en-US" b="1" dirty="0">
                <a:solidFill>
                  <a:schemeClr val="bg1"/>
                </a:solidFill>
                <a:latin typeface="微软雅黑" panose="020B0503020204020204" pitchFamily="34" charset="-122"/>
                <a:ea typeface="微软雅黑" panose="020B0503020204020204" pitchFamily="34" charset="-122"/>
              </a:rPr>
              <a:t> </a:t>
            </a:r>
            <a:endParaRPr lang="zh-CN" altLang="en-US" dirty="0"/>
          </a:p>
        </p:txBody>
      </p:sp>
      <p:sp>
        <p:nvSpPr>
          <p:cNvPr id="66" name="矩形 65"/>
          <p:cNvSpPr/>
          <p:nvPr/>
        </p:nvSpPr>
        <p:spPr>
          <a:xfrm>
            <a:off x="5593298" y="3064736"/>
            <a:ext cx="1107996" cy="369332"/>
          </a:xfrm>
          <a:prstGeom prst="rect">
            <a:avLst/>
          </a:prstGeom>
          <a:ln>
            <a:noFill/>
          </a:ln>
          <a:effectLst/>
        </p:spPr>
        <p:txBody>
          <a:bodyPr wrap="none">
            <a:spAutoFit/>
          </a:bodyPr>
          <a:lstStyle/>
          <a:p>
            <a:r>
              <a:rPr lang="zh-CN" altLang="en-US" b="1" dirty="0">
                <a:solidFill>
                  <a:schemeClr val="tx1"/>
                </a:solidFill>
                <a:latin typeface="微软雅黑" panose="020B0503020204020204" pitchFamily="34" charset="-122"/>
                <a:ea typeface="微软雅黑" panose="020B0503020204020204" pitchFamily="34" charset="-122"/>
              </a:rPr>
              <a:t>空间句法</a:t>
            </a:r>
          </a:p>
        </p:txBody>
      </p:sp>
      <p:sp>
        <p:nvSpPr>
          <p:cNvPr id="67" name="矩形 66"/>
          <p:cNvSpPr/>
          <p:nvPr/>
        </p:nvSpPr>
        <p:spPr>
          <a:xfrm>
            <a:off x="9920128" y="3091888"/>
            <a:ext cx="1107996" cy="369332"/>
          </a:xfrm>
          <a:prstGeom prst="rect">
            <a:avLst/>
          </a:prstGeom>
          <a:ln>
            <a:noFill/>
          </a:ln>
          <a:effectLst/>
        </p:spPr>
        <p:txBody>
          <a:bodyPr wrap="none">
            <a:spAutoFit/>
          </a:bodyPr>
          <a:lstStyle/>
          <a:p>
            <a:r>
              <a:rPr lang="zh-CN" altLang="en-US" b="1" dirty="0">
                <a:solidFill>
                  <a:schemeClr val="tx1"/>
                </a:solidFill>
                <a:latin typeface="微软雅黑" panose="020B0503020204020204" pitchFamily="34" charset="-122"/>
                <a:ea typeface="微软雅黑" panose="020B0503020204020204" pitchFamily="34" charset="-122"/>
              </a:rPr>
              <a:t>景观格局</a:t>
            </a:r>
          </a:p>
        </p:txBody>
      </p:sp>
      <p:grpSp>
        <p:nvGrpSpPr>
          <p:cNvPr id="72" name="组合 71"/>
          <p:cNvGrpSpPr/>
          <p:nvPr/>
        </p:nvGrpSpPr>
        <p:grpSpPr>
          <a:xfrm>
            <a:off x="1112520" y="3592830"/>
            <a:ext cx="720725" cy="687070"/>
            <a:chOff x="1719693" y="2250291"/>
            <a:chExt cx="4565443" cy="812553"/>
          </a:xfrm>
          <a:effectLst/>
        </p:grpSpPr>
        <p:cxnSp>
          <p:nvCxnSpPr>
            <p:cNvPr id="73" name="连接符: 肘形 72"/>
            <p:cNvCxnSpPr/>
            <p:nvPr/>
          </p:nvCxnSpPr>
          <p:spPr>
            <a:xfrm rot="5400000">
              <a:off x="3798766" y="171226"/>
              <a:ext cx="407305" cy="4565435"/>
            </a:xfrm>
            <a:prstGeom prst="bentConnector2">
              <a:avLst/>
            </a:prstGeom>
            <a:ln w="12700">
              <a:solidFill>
                <a:srgbClr val="653425"/>
              </a:solidFill>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a:off x="1719693" y="2657597"/>
              <a:ext cx="0" cy="405247"/>
            </a:xfrm>
            <a:prstGeom prst="straightConnector1">
              <a:avLst/>
            </a:prstGeom>
            <a:ln w="12700">
              <a:solidFill>
                <a:srgbClr val="653425"/>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5" name="直接箭头连接符 74"/>
          <p:cNvCxnSpPr/>
          <p:nvPr/>
        </p:nvCxnSpPr>
        <p:spPr>
          <a:xfrm>
            <a:off x="1829435" y="3908425"/>
            <a:ext cx="635" cy="367665"/>
          </a:xfrm>
          <a:prstGeom prst="straightConnector1">
            <a:avLst/>
          </a:prstGeom>
          <a:ln w="12700">
            <a:solidFill>
              <a:srgbClr val="653425"/>
            </a:solidFill>
            <a:tailEnd type="triangle"/>
          </a:ln>
          <a:effectLst/>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flipH="1">
            <a:off x="1831340" y="3609340"/>
            <a:ext cx="722630" cy="661670"/>
            <a:chOff x="1767962" y="2311412"/>
            <a:chExt cx="4577547" cy="796687"/>
          </a:xfrm>
          <a:effectLst/>
        </p:grpSpPr>
        <p:cxnSp>
          <p:nvCxnSpPr>
            <p:cNvPr id="77" name="连接符: 肘形 76"/>
            <p:cNvCxnSpPr/>
            <p:nvPr/>
          </p:nvCxnSpPr>
          <p:spPr>
            <a:xfrm rot="5400000">
              <a:off x="3862472" y="228990"/>
              <a:ext cx="400615" cy="4565458"/>
            </a:xfrm>
            <a:prstGeom prst="bentConnector2">
              <a:avLst/>
            </a:prstGeom>
            <a:ln w="12700">
              <a:solidFill>
                <a:srgbClr val="653425"/>
              </a:solidFill>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a:off x="1767962" y="2702852"/>
              <a:ext cx="0" cy="405247"/>
            </a:xfrm>
            <a:prstGeom prst="straightConnector1">
              <a:avLst/>
            </a:prstGeom>
            <a:ln w="12700">
              <a:solidFill>
                <a:srgbClr val="653425"/>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文本框 80"/>
          <p:cNvSpPr txBox="1"/>
          <p:nvPr/>
        </p:nvSpPr>
        <p:spPr>
          <a:xfrm>
            <a:off x="882650" y="4479290"/>
            <a:ext cx="459740" cy="2043430"/>
          </a:xfrm>
          <a:prstGeom prst="rect">
            <a:avLst/>
          </a:prstGeom>
          <a:noFill/>
          <a:ln>
            <a:noFill/>
          </a:ln>
          <a:effectLst/>
        </p:spPr>
        <p:txBody>
          <a:bodyPr vert="eaVert" wrap="square" rtlCol="0">
            <a:spAutoFit/>
          </a:bodyPr>
          <a:lstStyle/>
          <a:p>
            <a:r>
              <a:rPr lang="en-US" altLang="zh-CN" dirty="0">
                <a:solidFill>
                  <a:schemeClr val="tx1"/>
                </a:solidFill>
                <a:latin typeface="微软雅黑" panose="020B0503020204020204" pitchFamily="34" charset="-122"/>
                <a:ea typeface="微软雅黑" panose="020B0503020204020204" pitchFamily="34" charset="-122"/>
              </a:rPr>
              <a:t>Ripley’s  K </a:t>
            </a:r>
            <a:r>
              <a:rPr lang="zh-CN" altLang="en-US" dirty="0">
                <a:solidFill>
                  <a:schemeClr val="tx1"/>
                </a:solidFill>
                <a:latin typeface="微软雅黑" panose="020B0503020204020204" pitchFamily="34" charset="-122"/>
                <a:ea typeface="微软雅黑" panose="020B0503020204020204" pitchFamily="34" charset="-122"/>
              </a:rPr>
              <a:t>函数</a:t>
            </a:r>
          </a:p>
        </p:txBody>
      </p:sp>
      <p:sp>
        <p:nvSpPr>
          <p:cNvPr id="83" name="Rectangle 2"/>
          <p:cNvSpPr>
            <a:spLocks noChangeArrowheads="1"/>
          </p:cNvSpPr>
          <p:nvPr/>
        </p:nvSpPr>
        <p:spPr bwMode="auto">
          <a:xfrm>
            <a:off x="2996026" y="1277328"/>
            <a:ext cx="173333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7" name="文本框 86"/>
          <p:cNvSpPr txBox="1"/>
          <p:nvPr/>
        </p:nvSpPr>
        <p:spPr>
          <a:xfrm>
            <a:off x="2330309" y="4847254"/>
            <a:ext cx="461665" cy="1349060"/>
          </a:xfrm>
          <a:prstGeom prst="rect">
            <a:avLst/>
          </a:prstGeom>
          <a:noFill/>
          <a:ln>
            <a:noFill/>
          </a:ln>
          <a:effectLst/>
        </p:spPr>
        <p:txBody>
          <a:bodyPr vert="eaVert" wrap="square" rtlCol="0">
            <a:spAutoFit/>
          </a:bodyPr>
          <a:lstStyle/>
          <a:p>
            <a:r>
              <a:rPr lang="zh-CN" altLang="en-US" dirty="0">
                <a:solidFill>
                  <a:schemeClr val="tx1"/>
                </a:solidFill>
                <a:latin typeface="微软雅黑" panose="020B0503020204020204" pitchFamily="34" charset="-122"/>
                <a:ea typeface="微软雅黑" panose="020B0503020204020204" pitchFamily="34" charset="-122"/>
              </a:rPr>
              <a:t>标准差椭圆</a:t>
            </a:r>
          </a:p>
        </p:txBody>
      </p:sp>
      <p:sp>
        <p:nvSpPr>
          <p:cNvPr id="106" name="矩形: 圆角 105"/>
          <p:cNvSpPr/>
          <p:nvPr/>
        </p:nvSpPr>
        <p:spPr>
          <a:xfrm>
            <a:off x="5843270" y="4386580"/>
            <a:ext cx="539115" cy="238569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组合 107"/>
          <p:cNvGrpSpPr/>
          <p:nvPr/>
        </p:nvGrpSpPr>
        <p:grpSpPr>
          <a:xfrm>
            <a:off x="5267960" y="3556635"/>
            <a:ext cx="847090" cy="833120"/>
            <a:chOff x="1719693" y="2250291"/>
            <a:chExt cx="4565443" cy="812553"/>
          </a:xfrm>
          <a:effectLst/>
        </p:grpSpPr>
        <p:cxnSp>
          <p:nvCxnSpPr>
            <p:cNvPr id="109" name="连接符: 肘形 108"/>
            <p:cNvCxnSpPr/>
            <p:nvPr/>
          </p:nvCxnSpPr>
          <p:spPr>
            <a:xfrm rot="5400000">
              <a:off x="3798766" y="171226"/>
              <a:ext cx="407305" cy="4565435"/>
            </a:xfrm>
            <a:prstGeom prst="bentConnector2">
              <a:avLst/>
            </a:prstGeom>
            <a:ln w="12700">
              <a:solidFill>
                <a:srgbClr val="854C35"/>
              </a:solidFill>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1719693" y="2657597"/>
              <a:ext cx="0" cy="405247"/>
            </a:xfrm>
            <a:prstGeom prst="straightConnector1">
              <a:avLst/>
            </a:prstGeom>
            <a:ln w="12700">
              <a:solidFill>
                <a:srgbClr val="854C35"/>
              </a:solidFill>
              <a:tailEnd type="triangle"/>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p:nvSpPr>
        <p:spPr>
          <a:xfrm>
            <a:off x="5882640" y="4491355"/>
            <a:ext cx="459740" cy="2254885"/>
          </a:xfrm>
          <a:prstGeom prst="rect">
            <a:avLst/>
          </a:prstGeom>
          <a:noFill/>
          <a:ln>
            <a:noFill/>
          </a:ln>
          <a:effectLst/>
        </p:spPr>
        <p:txBody>
          <a:bodyPr vert="eaVert" wrap="square" rtlCol="0">
            <a:spAutoFit/>
          </a:bodyPr>
          <a:lstStyle/>
          <a:p>
            <a:r>
              <a:rPr lang="zh-CN" altLang="en-US" dirty="0">
                <a:solidFill>
                  <a:schemeClr val="tx1"/>
                </a:solidFill>
                <a:latin typeface="微软雅黑" panose="020B0503020204020204" pitchFamily="34" charset="-122"/>
                <a:ea typeface="微软雅黑" panose="020B0503020204020204" pitchFamily="34" charset="-122"/>
              </a:rPr>
              <a:t>空间关系的拓扑表达</a:t>
            </a:r>
          </a:p>
        </p:txBody>
      </p:sp>
      <p:sp>
        <p:nvSpPr>
          <p:cNvPr id="118" name="矩形: 圆角 117"/>
          <p:cNvSpPr/>
          <p:nvPr/>
        </p:nvSpPr>
        <p:spPr>
          <a:xfrm>
            <a:off x="5452015" y="3761545"/>
            <a:ext cx="1319640" cy="400616"/>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5663593" y="3774229"/>
            <a:ext cx="877163" cy="369332"/>
          </a:xfrm>
          <a:prstGeom prst="rect">
            <a:avLst/>
          </a:prstGeom>
          <a:ln>
            <a:noFill/>
          </a:ln>
          <a:effectLst/>
        </p:spPr>
        <p:txBody>
          <a:bodyPr wrap="none">
            <a:spAutoFit/>
          </a:bodyPr>
          <a:lstStyle/>
          <a:p>
            <a:pPr algn="ctr"/>
            <a:r>
              <a:rPr lang="zh-CN" altLang="en-US" b="1" dirty="0">
                <a:solidFill>
                  <a:schemeClr val="tx1"/>
                </a:solidFill>
                <a:latin typeface="微软雅黑" panose="020B0503020204020204" pitchFamily="34" charset="-122"/>
                <a:ea typeface="微软雅黑" panose="020B0503020204020204" pitchFamily="34" charset="-122"/>
              </a:rPr>
              <a:t>凸空间</a:t>
            </a:r>
          </a:p>
        </p:txBody>
      </p:sp>
      <p:sp>
        <p:nvSpPr>
          <p:cNvPr id="132" name="文本框 131"/>
          <p:cNvSpPr txBox="1"/>
          <p:nvPr/>
        </p:nvSpPr>
        <p:spPr>
          <a:xfrm>
            <a:off x="9552057" y="4667083"/>
            <a:ext cx="461665" cy="1903983"/>
          </a:xfrm>
          <a:prstGeom prst="rect">
            <a:avLst/>
          </a:prstGeom>
          <a:noFill/>
          <a:ln>
            <a:noFill/>
          </a:ln>
          <a:effectLst/>
        </p:spPr>
        <p:txBody>
          <a:bodyPr vert="eaVert" wrap="square" rtlCol="0">
            <a:spAutoFit/>
          </a:bodyPr>
          <a:lstStyle/>
          <a:p>
            <a:r>
              <a:rPr lang="zh-CN" altLang="en-US" dirty="0">
                <a:solidFill>
                  <a:schemeClr val="tx1"/>
                </a:solidFill>
                <a:latin typeface="微软雅黑" panose="020B0503020204020204" pitchFamily="34" charset="-122"/>
                <a:ea typeface="微软雅黑" panose="020B0503020204020204" pitchFamily="34" charset="-122"/>
              </a:rPr>
              <a:t>景观生态学理论</a:t>
            </a:r>
          </a:p>
        </p:txBody>
      </p:sp>
      <p:sp>
        <p:nvSpPr>
          <p:cNvPr id="133" name="文本框 132"/>
          <p:cNvSpPr txBox="1"/>
          <p:nvPr/>
        </p:nvSpPr>
        <p:spPr>
          <a:xfrm>
            <a:off x="10272952" y="4731563"/>
            <a:ext cx="461665" cy="1596751"/>
          </a:xfrm>
          <a:prstGeom prst="rect">
            <a:avLst/>
          </a:prstGeom>
          <a:noFill/>
          <a:ln>
            <a:noFill/>
          </a:ln>
          <a:effectLst/>
        </p:spPr>
        <p:txBody>
          <a:bodyPr vert="eaVert" wrap="square" rtlCol="0">
            <a:spAutoFit/>
          </a:bodyPr>
          <a:lstStyle/>
          <a:p>
            <a:r>
              <a:rPr lang="zh-CN" altLang="en-US" dirty="0">
                <a:solidFill>
                  <a:schemeClr val="tx1"/>
                </a:solidFill>
                <a:latin typeface="微软雅黑" panose="020B0503020204020204" pitchFamily="34" charset="-122"/>
                <a:ea typeface="微软雅黑" panose="020B0503020204020204" pitchFamily="34" charset="-122"/>
              </a:rPr>
              <a:t>景观格局分析</a:t>
            </a:r>
          </a:p>
        </p:txBody>
      </p:sp>
      <p:sp>
        <p:nvSpPr>
          <p:cNvPr id="134" name="文本框 133"/>
          <p:cNvSpPr txBox="1"/>
          <p:nvPr/>
        </p:nvSpPr>
        <p:spPr>
          <a:xfrm>
            <a:off x="11003145" y="4731526"/>
            <a:ext cx="461665" cy="1596751"/>
          </a:xfrm>
          <a:prstGeom prst="rect">
            <a:avLst/>
          </a:prstGeom>
          <a:noFill/>
          <a:ln>
            <a:noFill/>
          </a:ln>
          <a:effectLst/>
        </p:spPr>
        <p:txBody>
          <a:bodyPr vert="eaVert" wrap="square" rtlCol="0">
            <a:spAutoFit/>
          </a:bodyPr>
          <a:lstStyle/>
          <a:p>
            <a:r>
              <a:rPr lang="zh-CN" altLang="en-US" dirty="0">
                <a:solidFill>
                  <a:schemeClr val="tx1"/>
                </a:solidFill>
                <a:latin typeface="微软雅黑" panose="020B0503020204020204" pitchFamily="34" charset="-122"/>
                <a:ea typeface="微软雅黑" panose="020B0503020204020204" pitchFamily="34" charset="-122"/>
              </a:rPr>
              <a:t>景观格局指数</a:t>
            </a:r>
          </a:p>
        </p:txBody>
      </p:sp>
      <p:sp>
        <p:nvSpPr>
          <p:cNvPr id="3" name="矩形: 圆角 105"/>
          <p:cNvSpPr/>
          <p:nvPr/>
        </p:nvSpPr>
        <p:spPr>
          <a:xfrm>
            <a:off x="6687820" y="4389755"/>
            <a:ext cx="539115" cy="238569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105"/>
          <p:cNvSpPr/>
          <p:nvPr/>
        </p:nvSpPr>
        <p:spPr>
          <a:xfrm>
            <a:off x="4998720" y="4386580"/>
            <a:ext cx="539115" cy="238569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文本框 114"/>
          <p:cNvSpPr txBox="1"/>
          <p:nvPr/>
        </p:nvSpPr>
        <p:spPr>
          <a:xfrm>
            <a:off x="5038090" y="4704080"/>
            <a:ext cx="459740" cy="1903730"/>
          </a:xfrm>
          <a:prstGeom prst="rect">
            <a:avLst/>
          </a:prstGeom>
          <a:noFill/>
          <a:ln>
            <a:noFill/>
          </a:ln>
          <a:effectLst/>
        </p:spPr>
        <p:txBody>
          <a:bodyPr vert="eaVert" wrap="square" rtlCol="0">
            <a:spAutoFit/>
          </a:bodyPr>
          <a:lstStyle/>
          <a:p>
            <a:r>
              <a:rPr lang="zh-CN" altLang="en-US" dirty="0">
                <a:solidFill>
                  <a:schemeClr val="tx1"/>
                </a:solidFill>
                <a:latin typeface="微软雅黑" panose="020B0503020204020204" pitchFamily="34" charset="-122"/>
                <a:ea typeface="微软雅黑" panose="020B0503020204020204" pitchFamily="34" charset="-122"/>
              </a:rPr>
              <a:t>空间的连接关系</a:t>
            </a:r>
          </a:p>
        </p:txBody>
      </p:sp>
      <p:sp>
        <p:nvSpPr>
          <p:cNvPr id="117" name="文本框 116"/>
          <p:cNvSpPr txBox="1"/>
          <p:nvPr/>
        </p:nvSpPr>
        <p:spPr>
          <a:xfrm>
            <a:off x="6727825" y="4587875"/>
            <a:ext cx="459740" cy="1993900"/>
          </a:xfrm>
          <a:prstGeom prst="rect">
            <a:avLst/>
          </a:prstGeom>
          <a:noFill/>
          <a:ln>
            <a:noFill/>
          </a:ln>
          <a:effectLst/>
        </p:spPr>
        <p:txBody>
          <a:bodyPr vert="eaVert" wrap="square" rtlCol="0">
            <a:spAutoFit/>
          </a:bodyPr>
          <a:lstStyle/>
          <a:p>
            <a:r>
              <a:rPr lang="zh-CN" altLang="en-US" dirty="0">
                <a:solidFill>
                  <a:schemeClr val="tx1"/>
                </a:solidFill>
                <a:latin typeface="微软雅黑" panose="020B0503020204020204" pitchFamily="34" charset="-122"/>
                <a:ea typeface="微软雅黑" panose="020B0503020204020204" pitchFamily="34" charset="-122"/>
              </a:rPr>
              <a:t>空间句法形态变量</a:t>
            </a:r>
          </a:p>
        </p:txBody>
      </p:sp>
      <p:sp>
        <p:nvSpPr>
          <p:cNvPr id="6" name="矩形: 圆角 105"/>
          <p:cNvSpPr/>
          <p:nvPr/>
        </p:nvSpPr>
        <p:spPr>
          <a:xfrm>
            <a:off x="1560195" y="4276090"/>
            <a:ext cx="539115" cy="238569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p:cNvSpPr txBox="1"/>
          <p:nvPr/>
        </p:nvSpPr>
        <p:spPr>
          <a:xfrm>
            <a:off x="1588595" y="4814450"/>
            <a:ext cx="461665" cy="1596751"/>
          </a:xfrm>
          <a:prstGeom prst="rect">
            <a:avLst/>
          </a:prstGeom>
          <a:noFill/>
          <a:ln>
            <a:noFill/>
          </a:ln>
          <a:effectLst/>
        </p:spPr>
        <p:txBody>
          <a:bodyPr vert="eaVert" wrap="square" rtlCol="0">
            <a:spAutoFit/>
          </a:bodyPr>
          <a:lstStyle/>
          <a:p>
            <a:r>
              <a:rPr lang="en-US" altLang="zh-CN" dirty="0">
                <a:solidFill>
                  <a:schemeClr val="tx1"/>
                </a:solidFill>
                <a:latin typeface="微软雅黑" panose="020B0503020204020204" pitchFamily="34" charset="-122"/>
                <a:ea typeface="微软雅黑" panose="020B0503020204020204" pitchFamily="34" charset="-122"/>
              </a:rPr>
              <a:t>O-ring </a:t>
            </a:r>
            <a:r>
              <a:rPr lang="zh-CN" altLang="zh-CN" dirty="0">
                <a:solidFill>
                  <a:schemeClr val="tx1"/>
                </a:solidFill>
                <a:latin typeface="微软雅黑" panose="020B0503020204020204" pitchFamily="34" charset="-122"/>
                <a:ea typeface="微软雅黑" panose="020B0503020204020204" pitchFamily="34" charset="-122"/>
              </a:rPr>
              <a:t>函数</a:t>
            </a:r>
          </a:p>
        </p:txBody>
      </p:sp>
      <p:grpSp>
        <p:nvGrpSpPr>
          <p:cNvPr id="20" name="组合 19"/>
          <p:cNvGrpSpPr/>
          <p:nvPr/>
        </p:nvGrpSpPr>
        <p:grpSpPr>
          <a:xfrm>
            <a:off x="9785350" y="3613785"/>
            <a:ext cx="720725" cy="687070"/>
            <a:chOff x="1719693" y="2250291"/>
            <a:chExt cx="4565443" cy="812553"/>
          </a:xfrm>
          <a:effectLst/>
        </p:grpSpPr>
        <p:cxnSp>
          <p:nvCxnSpPr>
            <p:cNvPr id="21" name="连接符: 肘形 72"/>
            <p:cNvCxnSpPr/>
            <p:nvPr/>
          </p:nvCxnSpPr>
          <p:spPr>
            <a:xfrm rot="5400000">
              <a:off x="3798766" y="171226"/>
              <a:ext cx="407305" cy="4565435"/>
            </a:xfrm>
            <a:prstGeom prst="bentConnector2">
              <a:avLst/>
            </a:prstGeom>
            <a:ln w="12700">
              <a:solidFill>
                <a:srgbClr val="653425"/>
              </a:solidFill>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1719693" y="2657597"/>
              <a:ext cx="0" cy="405247"/>
            </a:xfrm>
            <a:prstGeom prst="straightConnector1">
              <a:avLst/>
            </a:prstGeom>
            <a:ln w="12700">
              <a:solidFill>
                <a:srgbClr val="653425"/>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3" name="直接箭头连接符 22"/>
          <p:cNvCxnSpPr/>
          <p:nvPr/>
        </p:nvCxnSpPr>
        <p:spPr>
          <a:xfrm>
            <a:off x="10507345" y="3926840"/>
            <a:ext cx="635" cy="374015"/>
          </a:xfrm>
          <a:prstGeom prst="straightConnector1">
            <a:avLst/>
          </a:prstGeom>
          <a:ln w="12700">
            <a:solidFill>
              <a:srgbClr val="653425"/>
            </a:solidFill>
            <a:tailEnd type="triangle"/>
          </a:ln>
          <a:effectLst/>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flipH="1">
            <a:off x="10504170" y="3620135"/>
            <a:ext cx="724535" cy="669290"/>
            <a:chOff x="1755895" y="2311412"/>
            <a:chExt cx="4589614" cy="805862"/>
          </a:xfrm>
          <a:effectLst/>
        </p:grpSpPr>
        <p:cxnSp>
          <p:nvCxnSpPr>
            <p:cNvPr id="25" name="连接符: 肘形 76"/>
            <p:cNvCxnSpPr/>
            <p:nvPr/>
          </p:nvCxnSpPr>
          <p:spPr>
            <a:xfrm rot="5400000">
              <a:off x="3862472" y="228990"/>
              <a:ext cx="400615" cy="4565458"/>
            </a:xfrm>
            <a:prstGeom prst="bentConnector2">
              <a:avLst/>
            </a:prstGeom>
            <a:ln w="12700">
              <a:solidFill>
                <a:srgbClr val="653425"/>
              </a:solidFill>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1755895" y="2712027"/>
              <a:ext cx="0" cy="405247"/>
            </a:xfrm>
            <a:prstGeom prst="straightConnector1">
              <a:avLst/>
            </a:prstGeom>
            <a:ln w="12700">
              <a:solidFill>
                <a:srgbClr val="653425"/>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035030" y="1"/>
            <a:ext cx="9156970" cy="6858000"/>
          </a:xfrm>
          <a:prstGeom prst="rect">
            <a:avLst/>
          </a:prstGeom>
          <a:solidFill>
            <a:srgbClr val="7E4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508511" y="-551377"/>
            <a:ext cx="3174978" cy="1567782"/>
          </a:xfrm>
          <a:prstGeom prst="rect">
            <a:avLst/>
          </a:prstGeom>
          <a:solidFill>
            <a:schemeClr val="bg1"/>
          </a:solidFill>
          <a:ln w="69850">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28" name="标题 1"/>
          <p:cNvSpPr txBox="1"/>
          <p:nvPr/>
        </p:nvSpPr>
        <p:spPr>
          <a:xfrm>
            <a:off x="4545565" y="342225"/>
            <a:ext cx="3074885"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sz="2400">
                <a:latin typeface="微软雅黑" panose="020B0503020204020204" pitchFamily="34" charset="-122"/>
                <a:ea typeface="微软雅黑" panose="020B0503020204020204" pitchFamily="34" charset="-122"/>
                <a:cs typeface="微软雅黑" panose="020B0503020204020204" pitchFamily="34" charset="-122"/>
              </a:rPr>
              <a:t>景观格局类型</a:t>
            </a:r>
          </a:p>
        </p:txBody>
      </p:sp>
      <p:sp>
        <p:nvSpPr>
          <p:cNvPr id="43" name="标题 1"/>
          <p:cNvSpPr txBox="1"/>
          <p:nvPr/>
        </p:nvSpPr>
        <p:spPr>
          <a:xfrm>
            <a:off x="14313" y="18419"/>
            <a:ext cx="232012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solidFill>
                  <a:schemeClr val="tx1"/>
                </a:solidFill>
                <a:latin typeface="微软雅黑" panose="020B0503020204020204" pitchFamily="34" charset="-122"/>
                <a:ea typeface="微软雅黑" panose="020B0503020204020204" pitchFamily="34" charset="-122"/>
                <a:sym typeface="+mn-ea"/>
              </a:rPr>
              <a:t>景观格局</a:t>
            </a:r>
          </a:p>
        </p:txBody>
      </p:sp>
      <p:pic>
        <p:nvPicPr>
          <p:cNvPr id="6" name="图片 5"/>
          <p:cNvPicPr>
            <a:picLocks noChangeAspect="1"/>
          </p:cNvPicPr>
          <p:nvPr/>
        </p:nvPicPr>
        <p:blipFill>
          <a:blip r:embed="rId2"/>
          <a:stretch>
            <a:fillRect/>
          </a:stretch>
        </p:blipFill>
        <p:spPr>
          <a:xfrm>
            <a:off x="2229485" y="1687830"/>
            <a:ext cx="7705725" cy="4403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6109335" y="-304800"/>
            <a:ext cx="6082665" cy="7968615"/>
          </a:xfrm>
          <a:prstGeom prst="rect">
            <a:avLst/>
          </a:prstGeom>
          <a:solidFill>
            <a:srgbClr val="7E4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30810" y="-304800"/>
            <a:ext cx="6240780" cy="84474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48249" y="3844925"/>
            <a:ext cx="6357584" cy="454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iś1idè"/>
          <p:cNvSpPr txBox="1"/>
          <p:nvPr/>
        </p:nvSpPr>
        <p:spPr bwMode="auto">
          <a:xfrm>
            <a:off x="505671" y="1345229"/>
            <a:ext cx="300592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pPr>
            <a:r>
              <a:rPr lang="zh-CN" sz="2000" b="1" dirty="0" smtClean="0">
                <a:latin typeface="微软雅黑" panose="020B0503020204020204" pitchFamily="34" charset="-122"/>
                <a:ea typeface="微软雅黑" panose="020B0503020204020204" pitchFamily="34" charset="-122"/>
              </a:rPr>
              <a:t>景观多样性</a:t>
            </a:r>
            <a:endParaRPr lang="zh-CN" sz="2000" b="1" dirty="0">
              <a:latin typeface="微软雅黑" panose="020B0503020204020204" pitchFamily="34" charset="-122"/>
              <a:ea typeface="微软雅黑" panose="020B0503020204020204" pitchFamily="34" charset="-122"/>
            </a:endParaRPr>
          </a:p>
        </p:txBody>
      </p:sp>
      <p:sp>
        <p:nvSpPr>
          <p:cNvPr id="19" name="íṡlîḓé"/>
          <p:cNvSpPr/>
          <p:nvPr/>
        </p:nvSpPr>
        <p:spPr bwMode="auto">
          <a:xfrm>
            <a:off x="462915" y="1891665"/>
            <a:ext cx="5273040" cy="195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dirty="0">
                <a:latin typeface="微软雅黑" panose="020B0503020204020204" pitchFamily="34" charset="-122"/>
                <a:ea typeface="微软雅黑" panose="020B0503020204020204" pitchFamily="34" charset="-122"/>
                <a:cs typeface="微软雅黑" panose="020B0503020204020204" pitchFamily="34" charset="-122"/>
              </a:rPr>
              <a:t>景观多样性（Landscape diversity）是指由不同类型生态系统构成的景观在格局、功能和动态方面的多样性或变异性，它反映了景观的复杂性程度。景观多样性包括3个方面的含义：</a:t>
            </a:r>
          </a:p>
        </p:txBody>
      </p:sp>
      <p:sp>
        <p:nvSpPr>
          <p:cNvPr id="14" name="ïṧḻîḓé"/>
          <p:cNvSpPr txBox="1"/>
          <p:nvPr/>
        </p:nvSpPr>
        <p:spPr bwMode="auto">
          <a:xfrm>
            <a:off x="6935111" y="1345229"/>
            <a:ext cx="300592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pPr>
            <a:r>
              <a:rPr sz="2000" b="1" dirty="0" smtClean="0">
                <a:solidFill>
                  <a:schemeClr val="bg1"/>
                </a:solidFill>
                <a:latin typeface="微软雅黑" panose="020B0503020204020204" pitchFamily="34" charset="-122"/>
                <a:ea typeface="微软雅黑" panose="020B0503020204020204" pitchFamily="34" charset="-122"/>
              </a:rPr>
              <a:t>景观异质性</a:t>
            </a:r>
          </a:p>
        </p:txBody>
      </p:sp>
      <p:sp>
        <p:nvSpPr>
          <p:cNvPr id="15" name="íŝľiḓe"/>
          <p:cNvSpPr/>
          <p:nvPr/>
        </p:nvSpPr>
        <p:spPr bwMode="auto">
          <a:xfrm>
            <a:off x="6934835" y="1891665"/>
            <a:ext cx="4609465" cy="1830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indent="0">
              <a:lnSpc>
                <a:spcPct val="140000"/>
              </a:lnSpc>
              <a:buFont typeface="Arial" panose="020B0604020202020204" pitchFamily="34" charset="0"/>
              <a:buNone/>
            </a:pPr>
            <a:r>
              <a:rPr lang="zh-CN"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景观异质性（Heterogeneity）是指景观要素在空间上分布的不均匀性及复杂程度。景观异质性是空间梯度（Gradient）和空间斑块性（Patchiness）的综合反映</a:t>
            </a:r>
            <a:r>
              <a:rPr lang="zh-CN" altLang="zh-CN" dirty="0">
                <a:solidFill>
                  <a:schemeClr val="bg1"/>
                </a:solidFill>
              </a:rPr>
              <a:t>：</a:t>
            </a:r>
          </a:p>
        </p:txBody>
      </p:sp>
      <p:sp>
        <p:nvSpPr>
          <p:cNvPr id="29" name="矩形 28"/>
          <p:cNvSpPr/>
          <p:nvPr/>
        </p:nvSpPr>
        <p:spPr>
          <a:xfrm>
            <a:off x="4508511" y="-551377"/>
            <a:ext cx="3174978" cy="1567782"/>
          </a:xfrm>
          <a:prstGeom prst="rect">
            <a:avLst/>
          </a:prstGeom>
          <a:solidFill>
            <a:schemeClr val="bg1"/>
          </a:solidFill>
          <a:ln w="69850">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28" name="标题 1"/>
          <p:cNvSpPr txBox="1"/>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a:latin typeface="微软雅黑" panose="020B0503020204020204" pitchFamily="34" charset="-122"/>
                <a:ea typeface="微软雅黑" panose="020B0503020204020204" pitchFamily="34" charset="-122"/>
              </a:rPr>
              <a:t>景观格局特征</a:t>
            </a:r>
          </a:p>
        </p:txBody>
      </p:sp>
      <p:sp>
        <p:nvSpPr>
          <p:cNvPr id="17" name="标题 1"/>
          <p:cNvSpPr txBox="1"/>
          <p:nvPr/>
        </p:nvSpPr>
        <p:spPr>
          <a:xfrm>
            <a:off x="14313" y="18419"/>
            <a:ext cx="232012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latin typeface="微软雅黑" panose="020B0503020204020204" pitchFamily="34" charset="-122"/>
                <a:ea typeface="微软雅黑" panose="020B0503020204020204" pitchFamily="34" charset="-122"/>
                <a:sym typeface="+mn-ea"/>
              </a:rPr>
              <a:t>景观格局</a:t>
            </a:r>
            <a:endParaRPr lang="zh-CN" altLang="en-US" sz="2400" dirty="0">
              <a:latin typeface="微软雅黑" panose="020B0503020204020204" pitchFamily="34" charset="-122"/>
              <a:ea typeface="微软雅黑" panose="020B0503020204020204" pitchFamily="34" charset="-122"/>
            </a:endParaRPr>
          </a:p>
        </p:txBody>
      </p:sp>
      <p:sp>
        <p:nvSpPr>
          <p:cNvPr id="2" name="íṡlîḓé"/>
          <p:cNvSpPr/>
          <p:nvPr/>
        </p:nvSpPr>
        <p:spPr bwMode="auto">
          <a:xfrm>
            <a:off x="462915" y="4035425"/>
            <a:ext cx="5498465" cy="316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dirty="0">
                <a:latin typeface="微软雅黑" panose="020B0503020204020204" pitchFamily="34" charset="-122"/>
                <a:ea typeface="微软雅黑" panose="020B0503020204020204" pitchFamily="34" charset="-122"/>
                <a:cs typeface="微软雅黑" panose="020B0503020204020204" pitchFamily="34" charset="-122"/>
              </a:rPr>
              <a:t>斑块多样性：景观中斑块数量、大小和形状的多样性和复杂性</a:t>
            </a:r>
          </a:p>
          <a:p>
            <a:pPr>
              <a:lnSpc>
                <a:spcPct val="15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dirty="0">
                <a:latin typeface="微软雅黑" panose="020B0503020204020204" pitchFamily="34" charset="-122"/>
                <a:ea typeface="微软雅黑" panose="020B0503020204020204" pitchFamily="34" charset="-122"/>
                <a:cs typeface="微软雅黑" panose="020B0503020204020204" pitchFamily="34" charset="-122"/>
              </a:rPr>
              <a:t>类型多样性：景观类型的丰富度，即景观类型（如农田、森林、草地等）的数目多少及其比例关系</a:t>
            </a:r>
          </a:p>
          <a:p>
            <a:pPr>
              <a:lnSpc>
                <a:spcPct val="15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a:t>
            </a:r>
            <a:r>
              <a:rPr lang="zh-CN" dirty="0">
                <a:latin typeface="微软雅黑" panose="020B0503020204020204" pitchFamily="34" charset="-122"/>
                <a:ea typeface="微软雅黑" panose="020B0503020204020204" pitchFamily="34" charset="-122"/>
                <a:cs typeface="微软雅黑" panose="020B0503020204020204" pitchFamily="34" charset="-122"/>
              </a:rPr>
              <a:t>格局多样性：是指景观类型空间镶嵌的多样性</a:t>
            </a:r>
          </a:p>
        </p:txBody>
      </p:sp>
      <p:sp>
        <p:nvSpPr>
          <p:cNvPr id="3" name="íŝľiḓe"/>
          <p:cNvSpPr/>
          <p:nvPr/>
        </p:nvSpPr>
        <p:spPr bwMode="auto">
          <a:xfrm>
            <a:off x="6934835" y="4035425"/>
            <a:ext cx="4609465" cy="293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indent="0">
              <a:lnSpc>
                <a:spcPct val="140000"/>
              </a:lnSpc>
              <a:buFont typeface="Arial" panose="020B0604020202020204" pitchFamily="34" charset="0"/>
              <a:buNone/>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1.空间梯度</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沿某一方向景观特征有规律地逐渐变化的空间特征</a:t>
            </a:r>
          </a:p>
          <a:p>
            <a:pPr indent="0">
              <a:lnSpc>
                <a:spcPct val="140000"/>
              </a:lnSpc>
              <a:buFont typeface="Arial" panose="020B0604020202020204" pitchFamily="34" charset="0"/>
              <a:buNone/>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空间</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斑块性</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代表镶嵌结构，强调斑块的种类组成特征及其空间分布与配置的关系它主要表现在两个方面：一是组成要素的异质性</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二是空间分布的异质性</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362585" y="4403090"/>
            <a:ext cx="12917805" cy="3187700"/>
          </a:xfrm>
          <a:prstGeom prst="rect">
            <a:avLst/>
          </a:prstGeom>
          <a:solidFill>
            <a:srgbClr val="7E4832"/>
          </a:solidFill>
          <a:ln>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išlide"/>
          <p:cNvSpPr txBox="1"/>
          <p:nvPr/>
        </p:nvSpPr>
        <p:spPr>
          <a:xfrm>
            <a:off x="3022600" y="4825365"/>
            <a:ext cx="5019040" cy="1566545"/>
          </a:xfrm>
          <a:prstGeom prst="rect">
            <a:avLst/>
          </a:prstGeom>
        </p:spPr>
        <p:txBody>
          <a:bodyPr wrap="square" lIns="90000" tIns="46800" rIns="90000" bIns="46800" anchor="ctr" anchorCtr="0">
            <a:noAutofit/>
          </a:bodyPr>
          <a:lstStyle/>
          <a:p>
            <a:pPr>
              <a:lnSpc>
                <a:spcPct val="150000"/>
              </a:lnSpc>
            </a:pPr>
            <a:r>
              <a:rPr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(1)景观空间异质性的发展和动态；</a:t>
            </a:r>
          </a:p>
          <a:p>
            <a:pPr>
              <a:lnSpc>
                <a:spcPct val="150000"/>
              </a:lnSpc>
            </a:pPr>
            <a:r>
              <a:rPr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(2)异质性景观的相互作用和变化；</a:t>
            </a:r>
          </a:p>
          <a:p>
            <a:pPr>
              <a:lnSpc>
                <a:spcPct val="150000"/>
              </a:lnSpc>
            </a:pPr>
            <a:r>
              <a:rPr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(3)空间异质性对地理和非地理过程的影响；</a:t>
            </a:r>
          </a:p>
          <a:p>
            <a:pPr>
              <a:lnSpc>
                <a:spcPct val="150000"/>
              </a:lnSpc>
            </a:pPr>
            <a:r>
              <a:rPr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(4)空间异质性的管理</a:t>
            </a:r>
            <a:r>
              <a:rPr altLang="zh-CN" dirty="0">
                <a:solidFill>
                  <a:schemeClr val="bg1"/>
                </a:solidFill>
              </a:rPr>
              <a:t>。</a:t>
            </a:r>
          </a:p>
        </p:txBody>
      </p:sp>
      <p:sp>
        <p:nvSpPr>
          <p:cNvPr id="51" name="矩形 50"/>
          <p:cNvSpPr/>
          <p:nvPr/>
        </p:nvSpPr>
        <p:spPr>
          <a:xfrm>
            <a:off x="4508511" y="-551377"/>
            <a:ext cx="3174978" cy="1567782"/>
          </a:xfrm>
          <a:prstGeom prst="rect">
            <a:avLst/>
          </a:prstGeom>
          <a:solidFill>
            <a:schemeClr val="bg1"/>
          </a:solidFill>
          <a:ln w="69850">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50" name="标题 1"/>
          <p:cNvSpPr txBox="1"/>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latin typeface="微软雅黑" panose="020B0503020204020204" pitchFamily="34" charset="-122"/>
                <a:ea typeface="微软雅黑" panose="020B0503020204020204" pitchFamily="34" charset="-122"/>
              </a:rPr>
              <a:t>景观异质性</a:t>
            </a:r>
            <a:endParaRPr lang="zh-CN" altLang="en-US" sz="2400" dirty="0">
              <a:latin typeface="微软雅黑" panose="020B0503020204020204" pitchFamily="34" charset="-122"/>
              <a:ea typeface="微软雅黑" panose="020B0503020204020204" pitchFamily="34" charset="-122"/>
            </a:endParaRPr>
          </a:p>
        </p:txBody>
      </p:sp>
      <p:sp>
        <p:nvSpPr>
          <p:cNvPr id="52" name="iṣlíḑè"/>
          <p:cNvSpPr txBox="1"/>
          <p:nvPr/>
        </p:nvSpPr>
        <p:spPr bwMode="auto">
          <a:xfrm>
            <a:off x="956597" y="1388520"/>
            <a:ext cx="300592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pPr>
            <a:r>
              <a:rPr lang="en-US" altLang="zh-CN" sz="2000" b="1" dirty="0" smtClean="0">
                <a:latin typeface="微软雅黑" panose="020B0503020204020204" pitchFamily="34" charset="-122"/>
                <a:ea typeface="微软雅黑" panose="020B0503020204020204" pitchFamily="34" charset="-122"/>
                <a:cs typeface="微软雅黑" panose="020B0503020204020204" pitchFamily="34" charset="-122"/>
              </a:rPr>
              <a:t>01.</a:t>
            </a:r>
            <a:r>
              <a:rPr lang="zh-CN" altLang="en-US" sz="2000" b="1" dirty="0" smtClean="0">
                <a:latin typeface="微软雅黑" panose="020B0503020204020204" pitchFamily="34" charset="-122"/>
                <a:ea typeface="微软雅黑" panose="020B0503020204020204" pitchFamily="34" charset="-122"/>
                <a:cs typeface="微软雅黑" panose="020B0503020204020204" pitchFamily="34" charset="-122"/>
              </a:rPr>
              <a:t>定义</a:t>
            </a:r>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iṩľíḓé"/>
          <p:cNvSpPr/>
          <p:nvPr/>
        </p:nvSpPr>
        <p:spPr bwMode="auto">
          <a:xfrm>
            <a:off x="3022600" y="1343026"/>
            <a:ext cx="8160385" cy="2088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40000"/>
              </a:lnSpc>
            </a:pPr>
            <a:r>
              <a:rPr lang="zh-CN" dirty="0">
                <a:latin typeface="微软雅黑" panose="020B0503020204020204" pitchFamily="34" charset="-122"/>
                <a:ea typeface="微软雅黑" panose="020B0503020204020204" pitchFamily="34" charset="-122"/>
                <a:cs typeface="微软雅黑" panose="020B0503020204020204" pitchFamily="34" charset="-122"/>
              </a:rPr>
              <a:t>景观异质性一般分为空间异质性和时间异质性</a:t>
            </a:r>
            <a:r>
              <a:rPr lang="zh-CN"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endParaRPr lang="zh-CN"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a:buChar char="•"/>
            </a:pPr>
            <a:r>
              <a:rPr lang="zh-CN" dirty="0">
                <a:latin typeface="微软雅黑" panose="020B0503020204020204" pitchFamily="34" charset="-122"/>
                <a:ea typeface="微软雅黑" panose="020B0503020204020204" pitchFamily="34" charset="-122"/>
                <a:cs typeface="微软雅黑" panose="020B0503020204020204" pitchFamily="34" charset="-122"/>
              </a:rPr>
              <a:t>空间异质性是指景观系统在空间分布上的不均匀性和复杂性，既包括二维平面的空间异质性，又包括垂直空间异质性及由二者组成的三维立体空间异质性</a:t>
            </a:r>
            <a:r>
              <a:rPr lang="zh-CN"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a:buChar char="•"/>
            </a:pPr>
            <a:r>
              <a:rPr lang="zh-CN" dirty="0" smtClean="0">
                <a:latin typeface="微软雅黑" panose="020B0503020204020204" pitchFamily="34" charset="-122"/>
                <a:ea typeface="微软雅黑" panose="020B0503020204020204" pitchFamily="34" charset="-122"/>
                <a:cs typeface="微软雅黑" panose="020B0503020204020204" pitchFamily="34" charset="-122"/>
              </a:rPr>
              <a:t>时间</a:t>
            </a:r>
            <a:r>
              <a:rPr lang="zh-CN" dirty="0">
                <a:latin typeface="微软雅黑" panose="020B0503020204020204" pitchFamily="34" charset="-122"/>
                <a:ea typeface="微软雅黑" panose="020B0503020204020204" pitchFamily="34" charset="-122"/>
                <a:cs typeface="微软雅黑" panose="020B0503020204020204" pitchFamily="34" charset="-122"/>
              </a:rPr>
              <a:t>异质性指景观系统特征在时间变化过程中分布的不均匀性和复杂性</a:t>
            </a:r>
            <a:r>
              <a:rPr lang="zh-CN"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4" name="iṣlíḑè"/>
          <p:cNvSpPr txBox="1"/>
          <p:nvPr/>
        </p:nvSpPr>
        <p:spPr bwMode="auto">
          <a:xfrm>
            <a:off x="956597" y="4825445"/>
            <a:ext cx="300592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pPr>
            <a:r>
              <a:rPr lang="en-US" altLang="zh-CN" sz="20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02.</a:t>
            </a:r>
            <a:r>
              <a:rPr lang="zh-CN" altLang="en-US" sz="20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研究焦点</a:t>
            </a:r>
          </a:p>
        </p:txBody>
      </p:sp>
      <p:sp>
        <p:nvSpPr>
          <p:cNvPr id="17" name="标题 1"/>
          <p:cNvSpPr txBox="1"/>
          <p:nvPr/>
        </p:nvSpPr>
        <p:spPr>
          <a:xfrm>
            <a:off x="14313" y="18419"/>
            <a:ext cx="232012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latin typeface="微软雅黑" panose="020B0503020204020204" pitchFamily="34" charset="-122"/>
                <a:ea typeface="微软雅黑" panose="020B0503020204020204" pitchFamily="34" charset="-122"/>
                <a:sym typeface="+mn-ea"/>
              </a:rPr>
              <a:t>景观格局</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362585" y="1244600"/>
            <a:ext cx="12917805" cy="2226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508511" y="-551377"/>
            <a:ext cx="3174978" cy="1567782"/>
          </a:xfrm>
          <a:prstGeom prst="rect">
            <a:avLst/>
          </a:prstGeom>
          <a:solidFill>
            <a:schemeClr val="bg1"/>
          </a:solidFill>
          <a:ln w="69850">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50" name="标题 1"/>
          <p:cNvSpPr txBox="1"/>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latin typeface="微软雅黑" panose="020B0503020204020204" pitchFamily="34" charset="-122"/>
                <a:ea typeface="微软雅黑" panose="020B0503020204020204" pitchFamily="34" charset="-122"/>
              </a:rPr>
              <a:t>景观格局分析</a:t>
            </a:r>
            <a:endParaRPr lang="zh-CN" altLang="en-US" sz="2400" dirty="0">
              <a:latin typeface="微软雅黑" panose="020B0503020204020204" pitchFamily="34" charset="-122"/>
              <a:ea typeface="微软雅黑" panose="020B0503020204020204" pitchFamily="34" charset="-122"/>
            </a:endParaRPr>
          </a:p>
        </p:txBody>
      </p:sp>
      <p:sp>
        <p:nvSpPr>
          <p:cNvPr id="52" name="iṣlíḑè"/>
          <p:cNvSpPr txBox="1"/>
          <p:nvPr/>
        </p:nvSpPr>
        <p:spPr bwMode="auto">
          <a:xfrm>
            <a:off x="956597" y="1388520"/>
            <a:ext cx="300592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pPr>
            <a:r>
              <a:rPr lang="en-US" altLang="zh-CN" sz="2000" b="1" dirty="0" smtClean="0">
                <a:latin typeface="微软雅黑" panose="020B0503020204020204" pitchFamily="34" charset="-122"/>
                <a:ea typeface="微软雅黑" panose="020B0503020204020204" pitchFamily="34" charset="-122"/>
                <a:cs typeface="微软雅黑" panose="020B0503020204020204" pitchFamily="34" charset="-122"/>
              </a:rPr>
              <a:t>01.</a:t>
            </a:r>
            <a:r>
              <a:rPr lang="zh-CN" sz="2000" b="1" dirty="0" smtClean="0">
                <a:latin typeface="微软雅黑" panose="020B0503020204020204" pitchFamily="34" charset="-122"/>
                <a:ea typeface="微软雅黑" panose="020B0503020204020204" pitchFamily="34" charset="-122"/>
                <a:cs typeface="微软雅黑" panose="020B0503020204020204" pitchFamily="34" charset="-122"/>
              </a:rPr>
              <a:t>目的</a:t>
            </a:r>
            <a:endParaRPr lang="zh-CN"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iṩľíḓé"/>
          <p:cNvSpPr/>
          <p:nvPr/>
        </p:nvSpPr>
        <p:spPr bwMode="auto">
          <a:xfrm>
            <a:off x="3022600" y="1343025"/>
            <a:ext cx="8160385" cy="1618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40000"/>
              </a:lnSpc>
            </a:pPr>
            <a:r>
              <a:rPr lang="zh-CN" dirty="0">
                <a:latin typeface="微软雅黑" panose="020B0503020204020204" pitchFamily="34" charset="-122"/>
                <a:ea typeface="微软雅黑" panose="020B0503020204020204" pitchFamily="34" charset="-122"/>
                <a:cs typeface="微软雅黑" panose="020B0503020204020204" pitchFamily="34" charset="-122"/>
              </a:rPr>
              <a:t>(1)确定产生和控制空间格局的因子及其作用机制；</a:t>
            </a:r>
          </a:p>
          <a:p>
            <a:pPr>
              <a:lnSpc>
                <a:spcPct val="140000"/>
              </a:lnSpc>
            </a:pPr>
            <a:r>
              <a:rPr lang="zh-CN" dirty="0">
                <a:latin typeface="微软雅黑" panose="020B0503020204020204" pitchFamily="34" charset="-122"/>
                <a:ea typeface="微软雅黑" panose="020B0503020204020204" pitchFamily="34" charset="-122"/>
                <a:cs typeface="微软雅黑" panose="020B0503020204020204" pitchFamily="34" charset="-122"/>
              </a:rPr>
              <a:t>(2)比较不同景观镶嵌体的特征和它们的变化；</a:t>
            </a:r>
          </a:p>
          <a:p>
            <a:pPr>
              <a:lnSpc>
                <a:spcPct val="140000"/>
              </a:lnSpc>
            </a:pPr>
            <a:r>
              <a:rPr lang="zh-CN" dirty="0">
                <a:latin typeface="微软雅黑" panose="020B0503020204020204" pitchFamily="34" charset="-122"/>
                <a:ea typeface="微软雅黑" panose="020B0503020204020204" pitchFamily="34" charset="-122"/>
                <a:cs typeface="微软雅黑" panose="020B0503020204020204" pitchFamily="34" charset="-122"/>
              </a:rPr>
              <a:t>(3)探讨空间格局的尺度性质；</a:t>
            </a:r>
          </a:p>
          <a:p>
            <a:pPr>
              <a:lnSpc>
                <a:spcPct val="140000"/>
              </a:lnSpc>
            </a:pPr>
            <a:r>
              <a:rPr lang="zh-CN" dirty="0">
                <a:latin typeface="微软雅黑" panose="020B0503020204020204" pitchFamily="34" charset="-122"/>
                <a:ea typeface="微软雅黑" panose="020B0503020204020204" pitchFamily="34" charset="-122"/>
                <a:cs typeface="微软雅黑" panose="020B0503020204020204" pitchFamily="34" charset="-122"/>
              </a:rPr>
              <a:t>(4)确定景观格局和功能过程的相互关系；</a:t>
            </a:r>
          </a:p>
          <a:p>
            <a:pPr>
              <a:lnSpc>
                <a:spcPct val="140000"/>
              </a:lnSpc>
            </a:pPr>
            <a:r>
              <a:rPr lang="zh-CN" dirty="0">
                <a:latin typeface="微软雅黑" panose="020B0503020204020204" pitchFamily="34" charset="-122"/>
                <a:ea typeface="微软雅黑" panose="020B0503020204020204" pitchFamily="34" charset="-122"/>
                <a:cs typeface="微软雅黑" panose="020B0503020204020204" pitchFamily="34" charset="-122"/>
              </a:rPr>
              <a:t>(5)为自然资源的合理管理提供有价值的参考。</a:t>
            </a:r>
          </a:p>
        </p:txBody>
      </p:sp>
      <p:sp>
        <p:nvSpPr>
          <p:cNvPr id="54" name="iṣlíḑè"/>
          <p:cNvSpPr txBox="1"/>
          <p:nvPr/>
        </p:nvSpPr>
        <p:spPr bwMode="auto">
          <a:xfrm>
            <a:off x="889922" y="3809445"/>
            <a:ext cx="300592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pPr>
            <a:r>
              <a:rPr lang="en-US" altLang="zh-CN" sz="2000" b="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02.</a:t>
            </a:r>
            <a:r>
              <a:rPr lang="zh-CN" altLang="en-US" sz="2000" b="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步骤</a:t>
            </a:r>
          </a:p>
        </p:txBody>
      </p:sp>
      <p:pic>
        <p:nvPicPr>
          <p:cNvPr id="9" name="图片 9"/>
          <p:cNvPicPr>
            <a:picLocks noChangeAspect="1"/>
          </p:cNvPicPr>
          <p:nvPr/>
        </p:nvPicPr>
        <p:blipFill>
          <a:blip r:embed="rId2"/>
          <a:stretch>
            <a:fillRect/>
          </a:stretch>
        </p:blipFill>
        <p:spPr>
          <a:xfrm>
            <a:off x="3165475" y="3699510"/>
            <a:ext cx="6893560" cy="278257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362585" y="4093845"/>
            <a:ext cx="12917805" cy="3496945"/>
          </a:xfrm>
          <a:prstGeom prst="rect">
            <a:avLst/>
          </a:prstGeom>
          <a:solidFill>
            <a:srgbClr val="7E4832"/>
          </a:solidFill>
          <a:ln>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išlide"/>
          <p:cNvSpPr txBox="1"/>
          <p:nvPr/>
        </p:nvSpPr>
        <p:spPr>
          <a:xfrm>
            <a:off x="5154295" y="4549140"/>
            <a:ext cx="6299835" cy="1566545"/>
          </a:xfrm>
          <a:prstGeom prst="rect">
            <a:avLst/>
          </a:prstGeom>
        </p:spPr>
        <p:txBody>
          <a:bodyPr wrap="square" lIns="90000" tIns="46800" rIns="90000" bIns="46800" anchor="ctr" anchorCtr="0">
            <a:noAutofit/>
          </a:bodyPr>
          <a:lstStyle/>
          <a:p>
            <a:pPr fontAlgn="auto">
              <a:lnSpc>
                <a:spcPct val="100000"/>
              </a:lnSpc>
            </a:pPr>
            <a:r>
              <a:rPr altLang="zh-CN" sz="1600" dirty="0">
                <a:solidFill>
                  <a:schemeClr val="bg1"/>
                </a:solidFill>
              </a:rPr>
              <a:t>景观格局可以从三个层</a:t>
            </a:r>
            <a:r>
              <a:rPr altLang="zh-CN"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次来描述：斑块层次(patch level)、类型层次(class level)、整体景观层次(landscape level)。如图6-10所示，最小的单元为一个斑块，所有相同类型的斑块组成一个斑块类型，所有的斑块构成一个景观，景观中可以含有多种斑块类型。具体来说，斑块层次反映个体的结果特征，如每个斑块的周长；斑块类型层次反映属于相同类型的所有斑块的特征，如斑块密度（某类型斑块数量除以该类型所有斑块面积之和）；整体景观反映整体的空间结构、相互关系等特征。三种级别逐步扩大尺度，高度相关。</a:t>
            </a:r>
          </a:p>
        </p:txBody>
      </p:sp>
      <p:sp>
        <p:nvSpPr>
          <p:cNvPr id="51" name="矩形 50"/>
          <p:cNvSpPr/>
          <p:nvPr/>
        </p:nvSpPr>
        <p:spPr>
          <a:xfrm>
            <a:off x="4508511" y="-551377"/>
            <a:ext cx="3174978" cy="1567782"/>
          </a:xfrm>
          <a:prstGeom prst="rect">
            <a:avLst/>
          </a:prstGeom>
          <a:solidFill>
            <a:schemeClr val="bg1"/>
          </a:solidFill>
          <a:ln w="69850">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50" name="标题 1"/>
          <p:cNvSpPr txBox="1"/>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latin typeface="微软雅黑" panose="020B0503020204020204" pitchFamily="34" charset="-122"/>
                <a:ea typeface="微软雅黑" panose="020B0503020204020204" pitchFamily="34" charset="-122"/>
              </a:rPr>
              <a:t>景观格局分析</a:t>
            </a:r>
            <a:endParaRPr lang="zh-CN" altLang="en-US" sz="2400" dirty="0">
              <a:latin typeface="微软雅黑" panose="020B0503020204020204" pitchFamily="34" charset="-122"/>
              <a:ea typeface="微软雅黑" panose="020B0503020204020204" pitchFamily="34" charset="-122"/>
            </a:endParaRPr>
          </a:p>
        </p:txBody>
      </p:sp>
      <p:sp>
        <p:nvSpPr>
          <p:cNvPr id="52" name="iṣlíḑè"/>
          <p:cNvSpPr txBox="1"/>
          <p:nvPr/>
        </p:nvSpPr>
        <p:spPr bwMode="auto">
          <a:xfrm>
            <a:off x="766097" y="1134520"/>
            <a:ext cx="300592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pPr>
            <a:r>
              <a:rPr lang="en-US" altLang="zh-CN" b="1" dirty="0" smtClean="0">
                <a:latin typeface="微软雅黑" panose="020B0503020204020204" pitchFamily="34" charset="-122"/>
                <a:ea typeface="微软雅黑" panose="020B0503020204020204" pitchFamily="34" charset="-122"/>
                <a:cs typeface="微软雅黑" panose="020B0503020204020204" pitchFamily="34" charset="-122"/>
              </a:rPr>
              <a:t>01.</a:t>
            </a:r>
            <a:r>
              <a:rPr lang="zh-CN" altLang="en-US" b="1" dirty="0" smtClean="0">
                <a:latin typeface="微软雅黑" panose="020B0503020204020204" pitchFamily="34" charset="-122"/>
                <a:ea typeface="微软雅黑" panose="020B0503020204020204" pitchFamily="34" charset="-122"/>
                <a:cs typeface="微软雅黑" panose="020B0503020204020204" pitchFamily="34" charset="-122"/>
              </a:rPr>
              <a:t>景观格局分析方法</a:t>
            </a:r>
          </a:p>
        </p:txBody>
      </p:sp>
      <p:sp>
        <p:nvSpPr>
          <p:cNvPr id="54" name="iṣlíḑè"/>
          <p:cNvSpPr txBox="1"/>
          <p:nvPr/>
        </p:nvSpPr>
        <p:spPr bwMode="auto">
          <a:xfrm>
            <a:off x="765810" y="4191000"/>
            <a:ext cx="3861435" cy="44196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pPr>
            <a:r>
              <a:rPr lang="en-US" altLang="zh-CN"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02.</a:t>
            </a:r>
            <a:r>
              <a:rPr lang="zh-CN" altLang="en-US"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景观格局分析的层次与水平</a:t>
            </a:r>
          </a:p>
        </p:txBody>
      </p:sp>
      <p:sp>
        <p:nvSpPr>
          <p:cNvPr id="17" name="标题 1"/>
          <p:cNvSpPr txBox="1"/>
          <p:nvPr/>
        </p:nvSpPr>
        <p:spPr>
          <a:xfrm>
            <a:off x="14313" y="18419"/>
            <a:ext cx="232012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latin typeface="微软雅黑" panose="020B0503020204020204" pitchFamily="34" charset="-122"/>
                <a:ea typeface="微软雅黑" panose="020B0503020204020204" pitchFamily="34" charset="-122"/>
                <a:sym typeface="+mn-ea"/>
              </a:rPr>
              <a:t>景观格局</a:t>
            </a:r>
            <a:endParaRPr lang="zh-CN" altLang="en-US" sz="2400" dirty="0">
              <a:latin typeface="微软雅黑" panose="020B0503020204020204" pitchFamily="34" charset="-122"/>
              <a:ea typeface="微软雅黑" panose="020B0503020204020204" pitchFamily="34" charset="-122"/>
            </a:endParaRPr>
          </a:p>
        </p:txBody>
      </p:sp>
      <p:graphicFrame>
        <p:nvGraphicFramePr>
          <p:cNvPr id="2" name="表格 1"/>
          <p:cNvGraphicFramePr/>
          <p:nvPr/>
        </p:nvGraphicFramePr>
        <p:xfrm>
          <a:off x="4247515" y="1234440"/>
          <a:ext cx="7482840" cy="2680335"/>
        </p:xfrm>
        <a:graphic>
          <a:graphicData uri="http://schemas.openxmlformats.org/drawingml/2006/table">
            <a:tbl>
              <a:tblPr firstRow="1" bandRow="1">
                <a:tableStyleId>{5940675A-B579-460E-94D1-54222C63F5DA}</a:tableStyleId>
              </a:tblPr>
              <a:tblGrid>
                <a:gridCol w="1437640">
                  <a:extLst>
                    <a:ext uri="{9D8B030D-6E8A-4147-A177-3AD203B41FA5}">
                      <a16:colId xmlns:a16="http://schemas.microsoft.com/office/drawing/2014/main" val="20000"/>
                    </a:ext>
                  </a:extLst>
                </a:gridCol>
                <a:gridCol w="3014980">
                  <a:extLst>
                    <a:ext uri="{9D8B030D-6E8A-4147-A177-3AD203B41FA5}">
                      <a16:colId xmlns:a16="http://schemas.microsoft.com/office/drawing/2014/main" val="20001"/>
                    </a:ext>
                  </a:extLst>
                </a:gridCol>
                <a:gridCol w="3030220">
                  <a:extLst>
                    <a:ext uri="{9D8B030D-6E8A-4147-A177-3AD203B41FA5}">
                      <a16:colId xmlns:a16="http://schemas.microsoft.com/office/drawing/2014/main" val="20002"/>
                    </a:ext>
                  </a:extLst>
                </a:gridCol>
              </a:tblGrid>
              <a:tr h="213360">
                <a:tc>
                  <a:txBody>
                    <a:bodyPr/>
                    <a:lstStyle/>
                    <a:p>
                      <a:pPr indent="0">
                        <a:buNone/>
                      </a:pPr>
                      <a:r>
                        <a:rPr lang="en-US" sz="1400" b="1">
                          <a:latin typeface="微软雅黑" panose="020B0503020204020204" pitchFamily="34" charset="-122"/>
                          <a:ea typeface="微软雅黑" panose="020B0503020204020204" pitchFamily="34" charset="-122"/>
                          <a:cs typeface="宋体" panose="02010600030101010101" pitchFamily="2" charset="-122"/>
                        </a:rPr>
                        <a:t>数据类型</a:t>
                      </a:r>
                      <a:endParaRPr lang="en-US" altLang="en-US" sz="1400" b="1">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1">
                          <a:latin typeface="微软雅黑" panose="020B0503020204020204" pitchFamily="34" charset="-122"/>
                          <a:ea typeface="微软雅黑" panose="020B0503020204020204" pitchFamily="34" charset="-122"/>
                          <a:cs typeface="宋体" panose="02010600030101010101" pitchFamily="2" charset="-122"/>
                        </a:rPr>
                        <a:t>特征</a:t>
                      </a:r>
                      <a:endParaRPr lang="en-US" altLang="en-US" sz="1400" b="1">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1">
                          <a:latin typeface="微软雅黑" panose="020B0503020204020204" pitchFamily="34" charset="-122"/>
                          <a:ea typeface="微软雅黑" panose="020B0503020204020204" pitchFamily="34" charset="-122"/>
                          <a:cs typeface="宋体" panose="02010600030101010101" pitchFamily="2" charset="-122"/>
                        </a:rPr>
                        <a:t>方法举例</a:t>
                      </a:r>
                      <a:endParaRPr lang="en-US" altLang="en-US" sz="1400" b="1">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8965">
                <a:tc>
                  <a:txBody>
                    <a:bodyPr/>
                    <a:lstStyle/>
                    <a:p>
                      <a:pPr indent="0">
                        <a:buNone/>
                      </a:pPr>
                      <a:r>
                        <a:rPr lang="en-US" sz="1400" b="0">
                          <a:latin typeface="微软雅黑" panose="020B0503020204020204" pitchFamily="34" charset="-122"/>
                          <a:ea typeface="微软雅黑" panose="020B0503020204020204" pitchFamily="34" charset="-122"/>
                          <a:cs typeface="宋体" panose="02010600030101010101" pitchFamily="2" charset="-122"/>
                        </a:rPr>
                        <a:t>非空间数据</a:t>
                      </a:r>
                      <a:endParaRPr lang="en-US" altLang="en-US" sz="14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400" b="0">
                          <a:latin typeface="微软雅黑" panose="020B0503020204020204" pitchFamily="34" charset="-122"/>
                          <a:ea typeface="微软雅黑" panose="020B0503020204020204" pitchFamily="34" charset="-122"/>
                          <a:cs typeface="宋体" panose="02010600030101010101" pitchFamily="2" charset="-122"/>
                        </a:rPr>
                        <a:t>无取样点信息</a:t>
                      </a:r>
                      <a:endParaRPr lang="en-US" altLang="en-US" sz="14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400" b="0">
                          <a:latin typeface="微软雅黑" panose="020B0503020204020204" pitchFamily="34" charset="-122"/>
                          <a:ea typeface="微软雅黑" panose="020B0503020204020204" pitchFamily="34" charset="-122"/>
                          <a:cs typeface="宋体" panose="02010600030101010101" pitchFamily="2" charset="-122"/>
                        </a:rPr>
                        <a:t>方差分析、回归分析、信息论指数（多样性、均匀度指数）</a:t>
                      </a:r>
                      <a:endParaRPr lang="en-US" altLang="en-US" sz="14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640080">
                <a:tc>
                  <a:txBody>
                    <a:bodyPr/>
                    <a:lstStyle/>
                    <a:p>
                      <a:pPr indent="0">
                        <a:buNone/>
                      </a:pPr>
                      <a:r>
                        <a:rPr lang="en-US" sz="1400" b="0">
                          <a:latin typeface="微软雅黑" panose="020B0503020204020204" pitchFamily="34" charset="-122"/>
                          <a:ea typeface="微软雅黑" panose="020B0503020204020204" pitchFamily="34" charset="-122"/>
                          <a:cs typeface="宋体" panose="02010600030101010101" pitchFamily="2" charset="-122"/>
                        </a:rPr>
                        <a:t>点格局数据</a:t>
                      </a:r>
                      <a:endParaRPr lang="en-US" altLang="en-US" sz="14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a:noFill/>
                    </a:lnL>
                    <a:lnR>
                      <a:noFill/>
                    </a:lnR>
                    <a:lnT cap="flat">
                      <a:noFill/>
                    </a:lnT>
                    <a:lnB cap="flat">
                      <a:noFill/>
                    </a:lnB>
                    <a:lnTlToBr>
                      <a:noFill/>
                    </a:lnTlToBr>
                    <a:lnBlToTr>
                      <a:noFill/>
                    </a:lnBlToTr>
                    <a:noFill/>
                  </a:tcPr>
                </a:tc>
                <a:tc>
                  <a:txBody>
                    <a:bodyPr/>
                    <a:lstStyle/>
                    <a:p>
                      <a:pPr indent="0">
                        <a:buNone/>
                      </a:pPr>
                      <a:r>
                        <a:rPr lang="en-US" sz="1400" b="0">
                          <a:latin typeface="微软雅黑" panose="020B0503020204020204" pitchFamily="34" charset="-122"/>
                          <a:ea typeface="微软雅黑" panose="020B0503020204020204" pitchFamily="34" charset="-122"/>
                          <a:cs typeface="宋体" panose="02010600030101010101" pitchFamily="2" charset="-122"/>
                        </a:rPr>
                        <a:t>取样空间位置是数据的一部分，变量取值在空间上非连续，程离散点分布</a:t>
                      </a:r>
                      <a:endParaRPr lang="en-US" altLang="en-US" sz="14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a:noFill/>
                    </a:lnL>
                    <a:lnR>
                      <a:noFill/>
                    </a:lnR>
                    <a:lnT cap="flat">
                      <a:noFill/>
                    </a:lnT>
                    <a:lnB cap="flat">
                      <a:noFill/>
                    </a:lnB>
                    <a:lnTlToBr>
                      <a:noFill/>
                    </a:lnTlToBr>
                    <a:lnBlToTr>
                      <a:noFill/>
                    </a:lnBlToTr>
                    <a:noFill/>
                  </a:tcPr>
                </a:tc>
                <a:tc>
                  <a:txBody>
                    <a:bodyPr/>
                    <a:lstStyle/>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负二项分布参数k、最近邻体指数、聚块样方方差分析</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608965">
                <a:tc>
                  <a:txBody>
                    <a:bodyPr/>
                    <a:lstStyle/>
                    <a:p>
                      <a:pPr indent="0">
                        <a:buNone/>
                      </a:pPr>
                      <a:r>
                        <a:rPr lang="en-US" sz="1400" b="0">
                          <a:latin typeface="微软雅黑" panose="020B0503020204020204" pitchFamily="34" charset="-122"/>
                          <a:ea typeface="微软雅黑" panose="020B0503020204020204" pitchFamily="34" charset="-122"/>
                          <a:cs typeface="宋体" panose="02010600030101010101" pitchFamily="2" charset="-122"/>
                        </a:rPr>
                        <a:t>定量网格数据</a:t>
                      </a:r>
                      <a:endParaRPr lang="en-US" altLang="en-US" sz="14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a:noFill/>
                    </a:lnL>
                    <a:lnR>
                      <a:noFill/>
                    </a:lnR>
                    <a:lnT cap="flat">
                      <a:noFill/>
                    </a:lnT>
                    <a:lnB cap="flat">
                      <a:noFill/>
                    </a:lnB>
                    <a:lnTlToBr>
                      <a:noFill/>
                    </a:lnTlToBr>
                    <a:lnBlToTr>
                      <a:noFill/>
                    </a:lnBlToTr>
                    <a:noFill/>
                  </a:tcPr>
                </a:tc>
                <a:tc>
                  <a:txBody>
                    <a:bodyPr/>
                    <a:lstStyle/>
                    <a:p>
                      <a:pPr indent="0">
                        <a:buNone/>
                      </a:pPr>
                      <a:r>
                        <a:rPr lang="en-US" sz="1400" b="0">
                          <a:latin typeface="微软雅黑" panose="020B0503020204020204" pitchFamily="34" charset="-122"/>
                          <a:ea typeface="微软雅黑" panose="020B0503020204020204" pitchFamily="34" charset="-122"/>
                          <a:cs typeface="宋体" panose="02010600030101010101" pitchFamily="2" charset="-122"/>
                        </a:rPr>
                        <a:t>数值地图</a:t>
                      </a:r>
                      <a:endParaRPr lang="en-US" altLang="en-US" sz="14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a:noFill/>
                    </a:lnL>
                    <a:lnR>
                      <a:noFill/>
                    </a:lnR>
                    <a:lnT cap="flat">
                      <a:noFill/>
                    </a:lnT>
                    <a:lnB cap="flat">
                      <a:noFill/>
                    </a:lnB>
                    <a:lnTlToBr>
                      <a:noFill/>
                    </a:lnTlToBr>
                    <a:lnBlToTr>
                      <a:noFill/>
                    </a:lnBlToTr>
                    <a:noFill/>
                  </a:tcPr>
                </a:tc>
                <a:tc>
                  <a:txBody>
                    <a:bodyPr/>
                    <a:lstStyle/>
                    <a:p>
                      <a:pPr indent="0">
                        <a:buNone/>
                      </a:pPr>
                      <a:r>
                        <a:rPr lang="en-US" sz="1400" b="0">
                          <a:latin typeface="微软雅黑" panose="020B0503020204020204" pitchFamily="34" charset="-122"/>
                          <a:ea typeface="微软雅黑" panose="020B0503020204020204" pitchFamily="34" charset="-122"/>
                          <a:cs typeface="宋体" panose="02010600030101010101" pitchFamily="2" charset="-122"/>
                        </a:rPr>
                        <a:t>自相关指数、相关图、方差图、分维数、聚块样方方差分析</a:t>
                      </a:r>
                      <a:endParaRPr lang="en-US" altLang="en-US" sz="14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608965">
                <a:tc>
                  <a:txBody>
                    <a:bodyPr/>
                    <a:lstStyle/>
                    <a:p>
                      <a:pPr indent="0">
                        <a:buNone/>
                      </a:pPr>
                      <a:r>
                        <a:rPr lang="en-US" sz="1400" b="0">
                          <a:latin typeface="微软雅黑" panose="020B0503020204020204" pitchFamily="34" charset="-122"/>
                          <a:ea typeface="微软雅黑" panose="020B0503020204020204" pitchFamily="34" charset="-122"/>
                          <a:cs typeface="宋体" panose="02010600030101010101" pitchFamily="2" charset="-122"/>
                        </a:rPr>
                        <a:t>定性网格数据</a:t>
                      </a:r>
                      <a:endParaRPr lang="en-US" altLang="en-US" sz="14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微软雅黑" panose="020B0503020204020204" pitchFamily="34" charset="-122"/>
                          <a:ea typeface="微软雅黑" panose="020B0503020204020204" pitchFamily="34" charset="-122"/>
                          <a:cs typeface="宋体" panose="02010600030101010101" pitchFamily="2" charset="-122"/>
                        </a:rPr>
                        <a:t>类型地图</a:t>
                      </a:r>
                      <a:endParaRPr lang="en-US" altLang="en-US" sz="14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微软雅黑" panose="020B0503020204020204" pitchFamily="34" charset="-122"/>
                          <a:ea typeface="微软雅黑" panose="020B0503020204020204" pitchFamily="34" charset="-122"/>
                          <a:cs typeface="宋体" panose="02010600030101010101" pitchFamily="2" charset="-122"/>
                        </a:rPr>
                        <a:t>多样性指数、分维数、斑块性指数、聚集度指数、共邻边统计量</a:t>
                      </a:r>
                      <a:endParaRPr lang="en-US" altLang="en-US" sz="14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4140" name="图片 4140"/>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a:xfrm>
            <a:off x="1147445" y="4622165"/>
            <a:ext cx="3312160" cy="2239645"/>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96545" y="1123315"/>
            <a:ext cx="12917805" cy="549275"/>
          </a:xfrm>
          <a:prstGeom prst="rect">
            <a:avLst/>
          </a:prstGeom>
          <a:solidFill>
            <a:srgbClr val="7E4832"/>
          </a:solidFill>
          <a:ln>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508511" y="-551377"/>
            <a:ext cx="3174978" cy="1567782"/>
          </a:xfrm>
          <a:prstGeom prst="rect">
            <a:avLst/>
          </a:prstGeom>
          <a:solidFill>
            <a:schemeClr val="bg1"/>
          </a:solidFill>
          <a:ln w="69850">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50" name="标题 1"/>
          <p:cNvSpPr txBox="1"/>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latin typeface="微软雅黑" panose="020B0503020204020204" pitchFamily="34" charset="-122"/>
                <a:ea typeface="微软雅黑" panose="020B0503020204020204" pitchFamily="34" charset="-122"/>
              </a:rPr>
              <a:t>格网</a:t>
            </a:r>
            <a:endParaRPr lang="zh-CN" altLang="en-US" sz="2400" dirty="0">
              <a:latin typeface="微软雅黑" panose="020B0503020204020204" pitchFamily="34" charset="-122"/>
              <a:ea typeface="微软雅黑" panose="020B0503020204020204" pitchFamily="34" charset="-122"/>
            </a:endParaRPr>
          </a:p>
        </p:txBody>
      </p:sp>
      <p:sp>
        <p:nvSpPr>
          <p:cNvPr id="17" name="标题 1"/>
          <p:cNvSpPr txBox="1"/>
          <p:nvPr/>
        </p:nvSpPr>
        <p:spPr>
          <a:xfrm>
            <a:off x="14313" y="18419"/>
            <a:ext cx="232012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latin typeface="微软雅黑" panose="020B0503020204020204" pitchFamily="34" charset="-122"/>
                <a:ea typeface="微软雅黑" panose="020B0503020204020204" pitchFamily="34" charset="-122"/>
                <a:sym typeface="+mn-ea"/>
              </a:rPr>
              <a:t>景观格局</a:t>
            </a:r>
            <a:endParaRPr lang="zh-CN" altLang="en-US" sz="2400" dirty="0">
              <a:latin typeface="微软雅黑" panose="020B0503020204020204" pitchFamily="34" charset="-122"/>
              <a:ea typeface="微软雅黑" panose="020B0503020204020204" pitchFamily="34" charset="-122"/>
            </a:endParaRPr>
          </a:p>
        </p:txBody>
      </p:sp>
      <p:sp>
        <p:nvSpPr>
          <p:cNvPr id="100" name="文本框 99"/>
          <p:cNvSpPr txBox="1"/>
          <p:nvPr/>
        </p:nvSpPr>
        <p:spPr>
          <a:xfrm>
            <a:off x="1999615" y="1229360"/>
            <a:ext cx="8192770" cy="337185"/>
          </a:xfrm>
          <a:prstGeom prst="rect">
            <a:avLst/>
          </a:prstGeom>
          <a:noFill/>
          <a:ln w="9525">
            <a:noFill/>
          </a:ln>
        </p:spPr>
        <p:txBody>
          <a:bodyPr wrap="square">
            <a:spAutoFit/>
          </a:bodyPr>
          <a:lstStyle/>
          <a:p>
            <a:pPr indent="270510"/>
            <a:r>
              <a:rPr lang="zh-CN" sz="1600" b="0">
                <a:solidFill>
                  <a:schemeClr val="bg1"/>
                </a:solidFill>
                <a:latin typeface="微软雅黑" panose="020B0503020204020204" pitchFamily="34" charset="-122"/>
                <a:ea typeface="微软雅黑" panose="020B0503020204020204" pitchFamily="34" charset="-122"/>
              </a:rPr>
              <a:t>景观格局应用于地理学研究主要基于四个分析单元：格网、行政区、移动窗口、梯度。</a:t>
            </a:r>
            <a:endParaRPr lang="zh-CN" altLang="en-US" sz="1600" b="0">
              <a:solidFill>
                <a:schemeClr val="bg1"/>
              </a:solidFill>
              <a:latin typeface="微软雅黑" panose="020B0503020204020204" pitchFamily="34" charset="-122"/>
              <a:ea typeface="微软雅黑" panose="020B0503020204020204" pitchFamily="34" charset="-122"/>
            </a:endParaRPr>
          </a:p>
        </p:txBody>
      </p:sp>
      <p:pic>
        <p:nvPicPr>
          <p:cNvPr id="2942" name="图片 29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11860" y="1898650"/>
            <a:ext cx="5292725" cy="1445260"/>
          </a:xfrm>
          <a:prstGeom prst="rect">
            <a:avLst/>
          </a:prstGeom>
          <a:noFill/>
          <a:ln>
            <a:noFill/>
          </a:ln>
        </p:spPr>
      </p:pic>
      <p:pic>
        <p:nvPicPr>
          <p:cNvPr id="4" name="图片 3" descr="W_KX)(CI%JRF~8EX`W14)K9"/>
          <p:cNvPicPr>
            <a:picLocks noChangeAspect="1"/>
          </p:cNvPicPr>
          <p:nvPr/>
        </p:nvPicPr>
        <p:blipFill>
          <a:blip r:embed="rId3"/>
          <a:stretch>
            <a:fillRect/>
          </a:stretch>
        </p:blipFill>
        <p:spPr>
          <a:xfrm>
            <a:off x="428625" y="3569970"/>
            <a:ext cx="6696075" cy="2943225"/>
          </a:xfrm>
          <a:prstGeom prst="rect">
            <a:avLst/>
          </a:prstGeom>
        </p:spPr>
      </p:pic>
      <p:cxnSp>
        <p:nvCxnSpPr>
          <p:cNvPr id="15" name="直接连接符 14"/>
          <p:cNvCxnSpPr/>
          <p:nvPr/>
        </p:nvCxnSpPr>
        <p:spPr>
          <a:xfrm>
            <a:off x="7569835" y="1914525"/>
            <a:ext cx="0" cy="4594225"/>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5" name="图片 4" descr="FAK5WXW0U0IZYFS0YNG2(RU"/>
          <p:cNvPicPr>
            <a:picLocks noChangeAspect="1"/>
          </p:cNvPicPr>
          <p:nvPr/>
        </p:nvPicPr>
        <p:blipFill>
          <a:blip r:embed="rId4"/>
          <a:stretch>
            <a:fillRect/>
          </a:stretch>
        </p:blipFill>
        <p:spPr>
          <a:xfrm>
            <a:off x="8213725" y="1896110"/>
            <a:ext cx="3295650" cy="2200275"/>
          </a:xfrm>
          <a:prstGeom prst="rect">
            <a:avLst/>
          </a:prstGeom>
        </p:spPr>
      </p:pic>
      <p:pic>
        <p:nvPicPr>
          <p:cNvPr id="6" name="图片 5" descr="(0FEZXWBPAG7K0ER$(_)LSK"/>
          <p:cNvPicPr>
            <a:picLocks noChangeAspect="1"/>
          </p:cNvPicPr>
          <p:nvPr/>
        </p:nvPicPr>
        <p:blipFill>
          <a:blip r:embed="rId5"/>
          <a:stretch>
            <a:fillRect/>
          </a:stretch>
        </p:blipFill>
        <p:spPr>
          <a:xfrm>
            <a:off x="8213725" y="4244975"/>
            <a:ext cx="3295650" cy="2263775"/>
          </a:xfrm>
          <a:prstGeom prst="rect">
            <a:avLst/>
          </a:prstGeom>
        </p:spPr>
      </p:pic>
      <p:sp>
        <p:nvSpPr>
          <p:cNvPr id="7" name="文本框 6"/>
          <p:cNvSpPr txBox="1"/>
          <p:nvPr/>
        </p:nvSpPr>
        <p:spPr>
          <a:xfrm>
            <a:off x="9464040" y="3975100"/>
            <a:ext cx="795020" cy="306705"/>
          </a:xfrm>
          <a:prstGeom prst="rect">
            <a:avLst/>
          </a:prstGeom>
          <a:noFill/>
          <a:ln w="9525">
            <a:noFill/>
          </a:ln>
        </p:spPr>
        <p:txBody>
          <a:bodyPr wrap="square">
            <a:spAutoFit/>
          </a:bodyPr>
          <a:lstStyle/>
          <a:p>
            <a:pPr indent="127000"/>
            <a:r>
              <a:rPr lang="en-US" sz="1400" b="0">
                <a:latin typeface="微软雅黑" panose="020B0503020204020204" pitchFamily="34" charset="-122"/>
                <a:ea typeface="微软雅黑" panose="020B0503020204020204" pitchFamily="34" charset="-122"/>
                <a:cs typeface="Times New Roman" panose="02020603050405020304" pitchFamily="18" charset="0"/>
              </a:rPr>
              <a:t>15</a:t>
            </a:r>
            <a:r>
              <a:rPr lang="en-US" sz="1400" b="0">
                <a:latin typeface="微软雅黑" panose="020B0503020204020204" pitchFamily="34" charset="-122"/>
                <a:ea typeface="微软雅黑" panose="020B0503020204020204" pitchFamily="34" charset="-122"/>
              </a:rPr>
              <a:t>km</a:t>
            </a:r>
            <a:endParaRPr lang="zh-CN" altLang="en-US" sz="1400">
              <a:latin typeface="微软雅黑" panose="020B0503020204020204" pitchFamily="34" charset="-122"/>
              <a:ea typeface="微软雅黑" panose="020B0503020204020204" pitchFamily="34" charset="-122"/>
            </a:endParaRPr>
          </a:p>
        </p:txBody>
      </p:sp>
      <p:sp>
        <p:nvSpPr>
          <p:cNvPr id="8" name="文本框 7"/>
          <p:cNvSpPr txBox="1"/>
          <p:nvPr/>
        </p:nvSpPr>
        <p:spPr>
          <a:xfrm>
            <a:off x="9464040" y="6508750"/>
            <a:ext cx="795020" cy="306705"/>
          </a:xfrm>
          <a:prstGeom prst="rect">
            <a:avLst/>
          </a:prstGeom>
          <a:noFill/>
          <a:ln w="9525">
            <a:noFill/>
          </a:ln>
        </p:spPr>
        <p:txBody>
          <a:bodyPr wrap="square">
            <a:spAutoFit/>
          </a:bodyPr>
          <a:lstStyle/>
          <a:p>
            <a:pPr indent="127000"/>
            <a:r>
              <a:rPr lang="en-US" sz="1400" b="0">
                <a:latin typeface="微软雅黑" panose="020B0503020204020204" pitchFamily="34" charset="-122"/>
                <a:ea typeface="微软雅黑" panose="020B0503020204020204" pitchFamily="34" charset="-122"/>
              </a:rPr>
              <a:t>50km</a:t>
            </a:r>
            <a:endParaRPr lang="zh-CN" altLang="en-US" sz="14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91135" y="5708015"/>
            <a:ext cx="12917805" cy="1188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96545" y="1123315"/>
            <a:ext cx="12917805" cy="791210"/>
          </a:xfrm>
          <a:prstGeom prst="rect">
            <a:avLst/>
          </a:prstGeom>
          <a:solidFill>
            <a:srgbClr val="7E4832"/>
          </a:solidFill>
          <a:ln>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508511" y="-551377"/>
            <a:ext cx="3174978" cy="1567782"/>
          </a:xfrm>
          <a:prstGeom prst="rect">
            <a:avLst/>
          </a:prstGeom>
          <a:solidFill>
            <a:schemeClr val="bg1"/>
          </a:solidFill>
          <a:ln w="69850">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50" name="标题 1"/>
          <p:cNvSpPr txBox="1"/>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latin typeface="微软雅黑" panose="020B0503020204020204" pitchFamily="34" charset="-122"/>
                <a:ea typeface="微软雅黑" panose="020B0503020204020204" pitchFamily="34" charset="-122"/>
              </a:rPr>
              <a:t>行政区、移动窗口</a:t>
            </a:r>
            <a:endParaRPr lang="zh-CN" altLang="en-US" sz="2400" dirty="0">
              <a:latin typeface="微软雅黑" panose="020B0503020204020204" pitchFamily="34" charset="-122"/>
              <a:ea typeface="微软雅黑" panose="020B0503020204020204" pitchFamily="34" charset="-122"/>
            </a:endParaRPr>
          </a:p>
        </p:txBody>
      </p:sp>
      <p:sp>
        <p:nvSpPr>
          <p:cNvPr id="17" name="标题 1"/>
          <p:cNvSpPr txBox="1"/>
          <p:nvPr/>
        </p:nvSpPr>
        <p:spPr>
          <a:xfrm>
            <a:off x="14313" y="18419"/>
            <a:ext cx="232012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latin typeface="微软雅黑" panose="020B0503020204020204" pitchFamily="34" charset="-122"/>
                <a:ea typeface="微软雅黑" panose="020B0503020204020204" pitchFamily="34" charset="-122"/>
                <a:sym typeface="+mn-ea"/>
              </a:rPr>
              <a:t>景观格局</a:t>
            </a:r>
            <a:endParaRPr lang="zh-CN" altLang="en-US" sz="2400" dirty="0">
              <a:latin typeface="微软雅黑" panose="020B0503020204020204" pitchFamily="34" charset="-122"/>
              <a:ea typeface="微软雅黑" panose="020B0503020204020204" pitchFamily="34" charset="-122"/>
            </a:endParaRPr>
          </a:p>
        </p:txBody>
      </p:sp>
      <p:sp>
        <p:nvSpPr>
          <p:cNvPr id="100" name="文本框 99"/>
          <p:cNvSpPr txBox="1"/>
          <p:nvPr/>
        </p:nvSpPr>
        <p:spPr>
          <a:xfrm>
            <a:off x="2954020" y="1226820"/>
            <a:ext cx="6416675" cy="583565"/>
          </a:xfrm>
          <a:prstGeom prst="rect">
            <a:avLst/>
          </a:prstGeom>
          <a:noFill/>
          <a:ln w="9525">
            <a:noFill/>
          </a:ln>
        </p:spPr>
        <p:txBody>
          <a:bodyPr wrap="square">
            <a:spAutoFit/>
          </a:bodyPr>
          <a:lstStyle/>
          <a:p>
            <a:pPr indent="0" algn="ctr" fontAlgn="auto"/>
            <a:r>
              <a:rPr lang="zh-CN" sz="1600" b="0" dirty="0">
                <a:solidFill>
                  <a:schemeClr val="bg1"/>
                </a:solidFill>
                <a:latin typeface="微软雅黑" panose="020B0503020204020204" pitchFamily="34" charset="-122"/>
                <a:ea typeface="微软雅黑" panose="020B0503020204020204" pitchFamily="34" charset="-122"/>
              </a:rPr>
              <a:t>许多地理研究与行政区划有关，因此可以从省、市、县、区、街道等行政区划尺度来计算景观格局指数，对比不同区域的景观格局特征。</a:t>
            </a:r>
          </a:p>
        </p:txBody>
      </p:sp>
      <p:cxnSp>
        <p:nvCxnSpPr>
          <p:cNvPr id="15" name="直接连接符 14"/>
          <p:cNvCxnSpPr/>
          <p:nvPr/>
        </p:nvCxnSpPr>
        <p:spPr>
          <a:xfrm flipH="1">
            <a:off x="6774815" y="2019300"/>
            <a:ext cx="1270" cy="357251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51510" y="2492375"/>
            <a:ext cx="5626100" cy="2554545"/>
          </a:xfrm>
          <a:prstGeom prst="rect">
            <a:avLst/>
          </a:prstGeom>
          <a:noFill/>
          <a:ln w="9525">
            <a:noFill/>
          </a:ln>
        </p:spPr>
        <p:txBody>
          <a:bodyPr wrap="square">
            <a:spAutoFit/>
          </a:bodyPr>
          <a:lstStyle/>
          <a:p>
            <a:pPr indent="0" fontAlgn="auto"/>
            <a:r>
              <a:rPr lang="zh-CN" sz="1600" b="0" dirty="0">
                <a:latin typeface="微软雅黑" panose="020B0503020204020204" pitchFamily="34" charset="-122"/>
                <a:ea typeface="微软雅黑" panose="020B0503020204020204" pitchFamily="34" charset="-122"/>
                <a:cs typeface="微软雅黑" panose="020B0503020204020204" pitchFamily="34" charset="-122"/>
              </a:rPr>
              <a:t>在景观格局分析中，移动窗口法是观察景观格局指数空间变异状况的有效手段，通过将景观指数与有关</a:t>
            </a:r>
            <a:r>
              <a:rPr lang="zh-CN" sz="1600" b="0" dirty="0">
                <a:solidFill>
                  <a:srgbClr val="854C35"/>
                </a:solidFill>
                <a:latin typeface="微软雅黑" panose="020B0503020204020204" pitchFamily="34" charset="-122"/>
                <a:ea typeface="微软雅黑" panose="020B0503020204020204" pitchFamily="34" charset="-122"/>
                <a:cs typeface="微软雅黑" panose="020B0503020204020204" pitchFamily="34" charset="-122"/>
              </a:rPr>
              <a:t>环境因素</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相联系，能更好地将景观格局与</a:t>
            </a:r>
            <a:r>
              <a:rPr lang="zh-CN" sz="1600" b="0" dirty="0">
                <a:solidFill>
                  <a:srgbClr val="854C35"/>
                </a:solidFill>
                <a:latin typeface="微软雅黑" panose="020B0503020204020204" pitchFamily="34" charset="-122"/>
                <a:ea typeface="微软雅黑" panose="020B0503020204020204" pitchFamily="34" charset="-122"/>
                <a:cs typeface="微软雅黑" panose="020B0503020204020204" pitchFamily="34" charset="-122"/>
              </a:rPr>
              <a:t>自然、社会经济过程</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连接起来</a:t>
            </a:r>
            <a:r>
              <a:rPr lang="zh-CN" sz="1600" b="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b="0" dirty="0" smtClean="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endParaRPr lang="zh-CN" sz="1600" b="0" dirty="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r>
              <a:rPr lang="zh-CN" sz="1600" b="0" dirty="0">
                <a:latin typeface="微软雅黑" panose="020B0503020204020204" pitchFamily="34" charset="-122"/>
                <a:ea typeface="微软雅黑" panose="020B0503020204020204" pitchFamily="34" charset="-122"/>
                <a:cs typeface="微软雅黑" panose="020B0503020204020204" pitchFamily="34" charset="-122"/>
              </a:rPr>
              <a:t>该方法可以较好地分析景观指数与空间变量的变异关系，以及判定研究区域的特征尺度</a:t>
            </a:r>
            <a:r>
              <a:rPr lang="zh-CN" sz="1600" b="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b="0" dirty="0" smtClean="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r>
              <a:rPr lang="zh-CN" sz="1600" b="0" dirty="0" smtClean="0">
                <a:latin typeface="微软雅黑" panose="020B0503020204020204" pitchFamily="34" charset="-122"/>
                <a:ea typeface="微软雅黑" panose="020B0503020204020204" pitchFamily="34" charset="-122"/>
                <a:cs typeface="微软雅黑" panose="020B0503020204020204" pitchFamily="34" charset="-122"/>
              </a:rPr>
              <a:t>其</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原理是在研究区内选取一定大小的窗口进行移动，形成新的可在</a:t>
            </a:r>
            <a:r>
              <a:rPr lang="en-US" sz="1600" b="0" dirty="0">
                <a:latin typeface="微软雅黑" panose="020B0503020204020204" pitchFamily="34" charset="-122"/>
                <a:ea typeface="微软雅黑" panose="020B0503020204020204" pitchFamily="34" charset="-122"/>
                <a:cs typeface="微软雅黑" panose="020B0503020204020204" pitchFamily="34" charset="-122"/>
              </a:rPr>
              <a:t>GIS</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中运算的数据图形，实现在区域或地区尺度上对景观指标的量化</a:t>
            </a:r>
            <a:r>
              <a:rPr lang="zh-CN" sz="1600" b="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zh-CN" sz="1600" b="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2" name="图片 142"/>
          <p:cNvPicPr>
            <a:picLocks noChangeAspect="1"/>
          </p:cNvPicPr>
          <p:nvPr/>
        </p:nvPicPr>
        <p:blipFill>
          <a:blip r:embed="rId2"/>
          <a:stretch>
            <a:fillRect/>
          </a:stretch>
        </p:blipFill>
        <p:spPr>
          <a:xfrm>
            <a:off x="7273290" y="2139950"/>
            <a:ext cx="4272280" cy="3338195"/>
          </a:xfrm>
          <a:prstGeom prst="rect">
            <a:avLst/>
          </a:prstGeom>
        </p:spPr>
      </p:pic>
      <p:sp>
        <p:nvSpPr>
          <p:cNvPr id="9" name="文本框 8"/>
          <p:cNvSpPr txBox="1"/>
          <p:nvPr/>
        </p:nvSpPr>
        <p:spPr>
          <a:xfrm>
            <a:off x="651510" y="5767070"/>
            <a:ext cx="11082655" cy="829945"/>
          </a:xfrm>
          <a:prstGeom prst="rect">
            <a:avLst/>
          </a:prstGeom>
          <a:noFill/>
          <a:ln w="9525">
            <a:noFill/>
          </a:ln>
        </p:spPr>
        <p:txBody>
          <a:bodyPr wrap="square">
            <a:spAutoFit/>
          </a:bodyPr>
          <a:lstStyle/>
          <a:p>
            <a:pPr indent="0" fontAlgn="auto"/>
            <a:r>
              <a:rPr lang="en-US" altLang="zh-CN" sz="1600" b="0">
                <a:latin typeface="微软雅黑" panose="020B0503020204020204" pitchFamily="34" charset="-122"/>
                <a:ea typeface="微软雅黑" panose="020B0503020204020204" pitchFamily="34" charset="-122"/>
                <a:cs typeface="微软雅黑" panose="020B0503020204020204" pitchFamily="34" charset="-122"/>
              </a:rPr>
              <a:t>1.</a:t>
            </a:r>
            <a:r>
              <a:rPr lang="zh-CN" sz="1600" b="0">
                <a:latin typeface="微软雅黑" panose="020B0503020204020204" pitchFamily="34" charset="-122"/>
                <a:ea typeface="微软雅黑" panose="020B0503020204020204" pitchFamily="34" charset="-122"/>
                <a:cs typeface="微软雅黑" panose="020B0503020204020204" pitchFamily="34" charset="-122"/>
              </a:rPr>
              <a:t>输入一个没有边界的栅格，利用移动窗口可以为每一种类型指数输出一个栅格，其中条带在网格周边的窗口的宽度被赋予输出网格中的背景值；</a:t>
            </a:r>
            <a:endParaRPr lang="en-US" sz="1600" b="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r>
              <a:rPr lang="en-US" altLang="zh-CN" sz="1600" b="0">
                <a:latin typeface="微软雅黑" panose="020B0503020204020204" pitchFamily="34" charset="-122"/>
                <a:ea typeface="微软雅黑" panose="020B0503020204020204" pitchFamily="34" charset="-122"/>
                <a:cs typeface="微软雅黑" panose="020B0503020204020204" pitchFamily="34" charset="-122"/>
              </a:rPr>
              <a:t>2.</a:t>
            </a:r>
            <a:r>
              <a:rPr lang="zh-CN" sz="1600" b="0">
                <a:latin typeface="微软雅黑" panose="020B0503020204020204" pitchFamily="34" charset="-122"/>
                <a:ea typeface="微软雅黑" panose="020B0503020204020204" pitchFamily="34" charset="-122"/>
                <a:cs typeface="微软雅黑" panose="020B0503020204020204" pitchFamily="34" charset="-122"/>
              </a:rPr>
              <a:t>景观边界至少与窗口一样宽，允许景观边界内（黑线）（即正值）的所有像元被赋予计算的中心像元值。</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62584" y="1"/>
            <a:ext cx="6442371" cy="7590790"/>
          </a:xfrm>
          <a:prstGeom prst="rect">
            <a:avLst/>
          </a:prstGeom>
          <a:solidFill>
            <a:srgbClr val="7E4832"/>
          </a:solidFill>
          <a:ln>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508511" y="-551377"/>
            <a:ext cx="3174978" cy="1567782"/>
          </a:xfrm>
          <a:prstGeom prst="rect">
            <a:avLst/>
          </a:prstGeom>
          <a:solidFill>
            <a:schemeClr val="bg1"/>
          </a:solidFill>
          <a:ln w="69850">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27" name="标题 1"/>
          <p:cNvSpPr txBox="1"/>
          <p:nvPr/>
        </p:nvSpPr>
        <p:spPr>
          <a:xfrm>
            <a:off x="4625315" y="224447"/>
            <a:ext cx="2941370" cy="79195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zh-CN" sz="2400" dirty="0" smtClean="0">
                <a:latin typeface="微软雅黑" panose="020B0503020204020204" pitchFamily="34" charset="-122"/>
                <a:ea typeface="微软雅黑" panose="020B0503020204020204" pitchFamily="34" charset="-122"/>
              </a:rPr>
              <a:t>梯度</a:t>
            </a:r>
            <a:endParaRPr lang="zh-CN" altLang="en-US" sz="2400" dirty="0">
              <a:latin typeface="微软雅黑" panose="020B0503020204020204" pitchFamily="34" charset="-122"/>
              <a:ea typeface="微软雅黑" panose="020B0503020204020204" pitchFamily="34" charset="-122"/>
            </a:endParaRPr>
          </a:p>
        </p:txBody>
      </p:sp>
      <p:sp>
        <p:nvSpPr>
          <p:cNvPr id="3" name="矩形 2"/>
          <p:cNvSpPr/>
          <p:nvPr/>
        </p:nvSpPr>
        <p:spPr>
          <a:xfrm>
            <a:off x="2011680" y="1252025"/>
            <a:ext cx="9931791" cy="5233181"/>
          </a:xfrm>
          <a:prstGeom prst="rect">
            <a:avLst/>
          </a:prstGeom>
          <a:solidFill>
            <a:schemeClr val="bg1"/>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a:t>该矩阵称为“帽子矩阵”，</a:t>
            </a:r>
            <a:endParaRPr lang="zh-CN" altLang="en-US"/>
          </a:p>
        </p:txBody>
      </p:sp>
      <p:sp>
        <p:nvSpPr>
          <p:cNvPr id="17" name="标题 1"/>
          <p:cNvSpPr txBox="1"/>
          <p:nvPr/>
        </p:nvSpPr>
        <p:spPr>
          <a:xfrm>
            <a:off x="14313" y="18419"/>
            <a:ext cx="232012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solidFill>
                  <a:schemeClr val="bg1"/>
                </a:solidFill>
                <a:latin typeface="微软雅黑" panose="020B0503020204020204" pitchFamily="34" charset="-122"/>
                <a:ea typeface="微软雅黑" panose="020B0503020204020204" pitchFamily="34" charset="-122"/>
                <a:sym typeface="+mn-ea"/>
              </a:rPr>
              <a:t>景观格局</a:t>
            </a:r>
          </a:p>
        </p:txBody>
      </p:sp>
      <p:sp>
        <p:nvSpPr>
          <p:cNvPr id="100" name="文本框 99"/>
          <p:cNvSpPr txBox="1"/>
          <p:nvPr/>
        </p:nvSpPr>
        <p:spPr>
          <a:xfrm>
            <a:off x="2578100" y="1833058"/>
            <a:ext cx="3501687" cy="1477328"/>
          </a:xfrm>
          <a:prstGeom prst="rect">
            <a:avLst/>
          </a:prstGeom>
          <a:noFill/>
          <a:ln w="9525">
            <a:noFill/>
          </a:ln>
        </p:spPr>
        <p:txBody>
          <a:bodyPr wrap="square">
            <a:spAutoFit/>
          </a:bodyPr>
          <a:lstStyle/>
          <a:p>
            <a:pPr indent="0" fontAlgn="auto"/>
            <a:r>
              <a:rPr lang="zh-CN" b="0" dirty="0">
                <a:latin typeface="微软雅黑" panose="020B0503020204020204" pitchFamily="34" charset="-122"/>
                <a:ea typeface="微软雅黑" panose="020B0503020204020204" pitchFamily="34" charset="-122"/>
                <a:cs typeface="微软雅黑" panose="020B0503020204020204" pitchFamily="34" charset="-122"/>
              </a:rPr>
              <a:t>梯度是指沿某一方向景观特征有规律地逐渐变化的空间</a:t>
            </a:r>
            <a:r>
              <a:rPr lang="zh-CN" b="0" dirty="0" smtClean="0">
                <a:latin typeface="微软雅黑" panose="020B0503020204020204" pitchFamily="34" charset="-122"/>
                <a:ea typeface="微软雅黑" panose="020B0503020204020204" pitchFamily="34" charset="-122"/>
                <a:cs typeface="微软雅黑" panose="020B0503020204020204" pitchFamily="34" charset="-122"/>
              </a:rPr>
              <a:t>特征。</a:t>
            </a:r>
            <a:r>
              <a:rPr lang="zh-CN" b="0" dirty="0">
                <a:latin typeface="微软雅黑" panose="020B0503020204020204" pitchFamily="34" charset="-122"/>
                <a:ea typeface="微软雅黑" panose="020B0503020204020204" pitchFamily="34" charset="-122"/>
                <a:cs typeface="微软雅黑" panose="020B0503020204020204" pitchFamily="34" charset="-122"/>
              </a:rPr>
              <a:t>在景观分析中有时需要描述现象沿某</a:t>
            </a:r>
            <a:r>
              <a:rPr lang="zh-CN" b="0" dirty="0" smtClean="0">
                <a:latin typeface="微软雅黑" panose="020B0503020204020204" pitchFamily="34" charset="-122"/>
                <a:ea typeface="微软雅黑" panose="020B0503020204020204" pitchFamily="34" charset="-122"/>
                <a:cs typeface="微软雅黑" panose="020B0503020204020204" pitchFamily="34" charset="-122"/>
              </a:rPr>
              <a:t>一地理</a:t>
            </a:r>
            <a:r>
              <a:rPr lang="zh-CN" b="0" dirty="0">
                <a:latin typeface="微软雅黑" panose="020B0503020204020204" pitchFamily="34" charset="-122"/>
                <a:ea typeface="微软雅黑" panose="020B0503020204020204" pitchFamily="34" charset="-122"/>
                <a:cs typeface="微软雅黑" panose="020B0503020204020204" pitchFamily="34" charset="-122"/>
              </a:rPr>
              <a:t>空间梯度的特征，这时就</a:t>
            </a:r>
            <a:r>
              <a:rPr lang="zh-CN" b="0" dirty="0" smtClean="0">
                <a:latin typeface="微软雅黑" panose="020B0503020204020204" pitchFamily="34" charset="-122"/>
                <a:ea typeface="微软雅黑" panose="020B0503020204020204" pitchFamily="34" charset="-122"/>
                <a:cs typeface="微软雅黑" panose="020B0503020204020204" pitchFamily="34" charset="-122"/>
              </a:rPr>
              <a:t>需要从</a:t>
            </a:r>
            <a:r>
              <a:rPr lang="zh-CN" b="0" dirty="0">
                <a:latin typeface="微软雅黑" panose="020B0503020204020204" pitchFamily="34" charset="-122"/>
                <a:ea typeface="微软雅黑" panose="020B0503020204020204" pitchFamily="34" charset="-122"/>
                <a:cs typeface="微软雅黑" panose="020B0503020204020204" pitchFamily="34" charset="-122"/>
              </a:rPr>
              <a:t>梯度水平来研究。</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3588" name="图片 93588"/>
          <p:cNvPicPr>
            <a:picLocks noChangeAspect="1"/>
          </p:cNvPicPr>
          <p:nvPr/>
        </p:nvPicPr>
        <p:blipFill>
          <a:blip r:embed="rId3" cstate="print">
            <a:extLst>
              <a:ext uri="{28A0092B-C50C-407E-A947-70E740481C1C}">
                <a14:useLocalDpi xmlns:a14="http://schemas.microsoft.com/office/drawing/2010/main" val="0"/>
              </a:ext>
            </a:extLst>
          </a:blip>
          <a:srcRect l="7670" t="5900" r="12307" b="3747"/>
          <a:stretch>
            <a:fillRect/>
          </a:stretch>
        </p:blipFill>
        <p:spPr>
          <a:xfrm>
            <a:off x="7090728" y="2654618"/>
            <a:ext cx="4366895" cy="3644265"/>
          </a:xfrm>
          <a:prstGeom prst="rect">
            <a:avLst/>
          </a:prstGeom>
          <a:ln>
            <a:noFill/>
          </a:ln>
        </p:spPr>
      </p:pic>
      <p:sp>
        <p:nvSpPr>
          <p:cNvPr id="4" name="文本框 3"/>
          <p:cNvSpPr txBox="1"/>
          <p:nvPr/>
        </p:nvSpPr>
        <p:spPr>
          <a:xfrm>
            <a:off x="2578101" y="3609975"/>
            <a:ext cx="3501686" cy="1754326"/>
          </a:xfrm>
          <a:prstGeom prst="rect">
            <a:avLst/>
          </a:prstGeom>
          <a:noFill/>
        </p:spPr>
        <p:txBody>
          <a:bodyPr wrap="square" rtlCol="0" anchor="t">
            <a:spAutoFit/>
          </a:bodyPr>
          <a:lstStyle/>
          <a:p>
            <a:pPr indent="0" fontAlgn="auto"/>
            <a:r>
              <a:rPr lang="zh-CN" dirty="0">
                <a:latin typeface="微软雅黑" panose="020B0503020204020204" pitchFamily="34" charset="-122"/>
                <a:ea typeface="微软雅黑" panose="020B0503020204020204" pitchFamily="34" charset="-122"/>
                <a:cs typeface="微软雅黑" panose="020B0503020204020204" pitchFamily="34" charset="-122"/>
                <a:sym typeface="+mn-ea"/>
              </a:rPr>
              <a:t>通常以地理意义上的东、西、南、北、东北、东南、西北、西南八方向来设置梯度，或者根据地理景观自身的梯度特征的方向来设置，一般根据需要设置两条或以上的样带。</a:t>
            </a:r>
            <a:endParaRPr lang="zh-CN"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4508511" y="-551377"/>
            <a:ext cx="3174978" cy="1567782"/>
          </a:xfrm>
          <a:prstGeom prst="rect">
            <a:avLst/>
          </a:prstGeom>
          <a:solidFill>
            <a:schemeClr val="bg1"/>
          </a:solidFill>
          <a:ln w="69850">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27" name="标题 1"/>
          <p:cNvSpPr txBox="1"/>
          <p:nvPr/>
        </p:nvSpPr>
        <p:spPr>
          <a:xfrm>
            <a:off x="4625315" y="224447"/>
            <a:ext cx="2941370" cy="79195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zh-CN" sz="2400" dirty="0" smtClean="0">
                <a:latin typeface="微软雅黑" panose="020B0503020204020204" pitchFamily="34" charset="-122"/>
                <a:ea typeface="微软雅黑" panose="020B0503020204020204" pitchFamily="34" charset="-122"/>
              </a:rPr>
              <a:t>可塑性面积单元问题</a:t>
            </a:r>
          </a:p>
        </p:txBody>
      </p:sp>
      <p:sp>
        <p:nvSpPr>
          <p:cNvPr id="17" name="标题 1"/>
          <p:cNvSpPr txBox="1"/>
          <p:nvPr/>
        </p:nvSpPr>
        <p:spPr>
          <a:xfrm>
            <a:off x="14313" y="18419"/>
            <a:ext cx="232012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solidFill>
                  <a:schemeClr val="tx1"/>
                </a:solidFill>
                <a:latin typeface="微软雅黑" panose="020B0503020204020204" pitchFamily="34" charset="-122"/>
                <a:ea typeface="微软雅黑" panose="020B0503020204020204" pitchFamily="34" charset="-122"/>
                <a:sym typeface="+mn-ea"/>
              </a:rPr>
              <a:t>景观格局</a:t>
            </a:r>
          </a:p>
        </p:txBody>
      </p:sp>
      <p:sp>
        <p:nvSpPr>
          <p:cNvPr id="5" name="文本框 4"/>
          <p:cNvSpPr txBox="1"/>
          <p:nvPr/>
        </p:nvSpPr>
        <p:spPr>
          <a:xfrm>
            <a:off x="695325" y="1286510"/>
            <a:ext cx="6052185" cy="1076325"/>
          </a:xfrm>
          <a:prstGeom prst="rect">
            <a:avLst/>
          </a:prstGeom>
          <a:noFill/>
          <a:ln w="9525">
            <a:noFill/>
          </a:ln>
        </p:spPr>
        <p:txBody>
          <a:bodyPr wrap="square">
            <a:spAutoFit/>
          </a:bodyPr>
          <a:lstStyle/>
          <a:p>
            <a:pPr indent="0" fontAlgn="auto"/>
            <a:r>
              <a:rPr lang="zh-CN" sz="1600" b="0" dirty="0">
                <a:latin typeface="微软雅黑" panose="020B0503020204020204" pitchFamily="34" charset="-122"/>
                <a:ea typeface="微软雅黑" panose="020B0503020204020204" pitchFamily="34" charset="-122"/>
                <a:cs typeface="微软雅黑" panose="020B0503020204020204" pitchFamily="34" charset="-122"/>
              </a:rPr>
              <a:t>在景观研究中，我们用到的诸如遥感数据、土地利用数据等都是涉及面积的，这些数据也被称为面数据（</a:t>
            </a:r>
            <a:r>
              <a:rPr lang="en-US" sz="1600" b="0" dirty="0">
                <a:latin typeface="微软雅黑" panose="020B0503020204020204" pitchFamily="34" charset="-122"/>
                <a:ea typeface="微软雅黑" panose="020B0503020204020204" pitchFamily="34" charset="-122"/>
                <a:cs typeface="微软雅黑" panose="020B0503020204020204" pitchFamily="34" charset="-122"/>
              </a:rPr>
              <a:t>Areal data</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）。在分析这些数据时有一个关键问题，即结果常常随面积单元（栅格像元或粒度）定义的不同而变化，这被称为</a:t>
            </a:r>
            <a:r>
              <a:rPr lang="zh-CN" sz="1600" b="1" i="1" dirty="0">
                <a:latin typeface="微软雅黑" panose="020B0503020204020204" pitchFamily="34" charset="-122"/>
                <a:ea typeface="微软雅黑" panose="020B0503020204020204" pitchFamily="34" charset="-122"/>
                <a:cs typeface="微软雅黑" panose="020B0503020204020204" pitchFamily="34" charset="-122"/>
              </a:rPr>
              <a:t>可塑性面积单元问题</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2103120" y="2529205"/>
            <a:ext cx="5136515" cy="1076325"/>
          </a:xfrm>
          <a:prstGeom prst="rect">
            <a:avLst/>
          </a:prstGeom>
          <a:noFill/>
          <a:ln w="9525">
            <a:noFill/>
          </a:ln>
        </p:spPr>
        <p:txBody>
          <a:bodyPr wrap="square">
            <a:spAutoFit/>
          </a:bodyPr>
          <a:lstStyle/>
          <a:p>
            <a:pPr indent="0" fontAlgn="auto"/>
            <a:r>
              <a:rPr lang="zh-CN" sz="1600" b="0" dirty="0">
                <a:latin typeface="微软雅黑" panose="020B0503020204020204" pitchFamily="34" charset="-122"/>
                <a:ea typeface="微软雅黑" panose="020B0503020204020204" pitchFamily="34" charset="-122"/>
                <a:cs typeface="微软雅黑" panose="020B0503020204020204" pitchFamily="34" charset="-122"/>
              </a:rPr>
              <a:t>因此，在不同层级上进行分析时，所得到的结果可能会不一致，这种不一致称为</a:t>
            </a:r>
            <a:r>
              <a:rPr lang="zh-CN" sz="1600" b="1" i="1" dirty="0">
                <a:latin typeface="微软雅黑" panose="020B0503020204020204" pitchFamily="34" charset="-122"/>
                <a:ea typeface="微软雅黑" panose="020B0503020204020204" pitchFamily="34" charset="-122"/>
                <a:cs typeface="微软雅黑" panose="020B0503020204020204" pitchFamily="34" charset="-122"/>
              </a:rPr>
              <a:t>尺度效应</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a:t>
            </a:r>
            <a:r>
              <a:rPr lang="en-US" sz="1600" b="0" dirty="0">
                <a:latin typeface="微软雅黑" panose="020B0503020204020204" pitchFamily="34" charset="-122"/>
                <a:ea typeface="微软雅黑" panose="020B0503020204020204" pitchFamily="34" charset="-122"/>
                <a:cs typeface="微软雅黑" panose="020B0503020204020204" pitchFamily="34" charset="-122"/>
              </a:rPr>
              <a:t>Scale effect</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）。它是指当空间数据经聚合而改变其粒度或栅格像元大小时，分析结果也随之变化的现象。</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3089910" y="3771900"/>
            <a:ext cx="5080000" cy="829945"/>
          </a:xfrm>
          <a:prstGeom prst="rect">
            <a:avLst/>
          </a:prstGeom>
          <a:noFill/>
          <a:ln w="9525">
            <a:noFill/>
          </a:ln>
        </p:spPr>
        <p:txBody>
          <a:bodyPr>
            <a:spAutoFit/>
          </a:bodyPr>
          <a:lstStyle/>
          <a:p>
            <a:pPr indent="0" fontAlgn="auto"/>
            <a:r>
              <a:rPr lang="zh-CN" sz="1600" b="0" dirty="0">
                <a:latin typeface="微软雅黑" panose="020B0503020204020204" pitchFamily="34" charset="-122"/>
                <a:ea typeface="微软雅黑" panose="020B0503020204020204" pitchFamily="34" charset="-122"/>
                <a:cs typeface="微软雅黑" panose="020B0503020204020204" pitchFamily="34" charset="-122"/>
              </a:rPr>
              <a:t>另外，在对从区域单元数相近的不同区划系统中获得的数据进行分析时，我们可以预期的分析结果也可能不一致，这被称为</a:t>
            </a:r>
            <a:r>
              <a:rPr lang="zh-CN" sz="1600" b="1" i="1" dirty="0">
                <a:latin typeface="微软雅黑" panose="020B0503020204020204" pitchFamily="34" charset="-122"/>
                <a:ea typeface="微软雅黑" panose="020B0503020204020204" pitchFamily="34" charset="-122"/>
                <a:cs typeface="微软雅黑" panose="020B0503020204020204" pitchFamily="34" charset="-122"/>
              </a:rPr>
              <a:t>区划效应</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a:t>
            </a:r>
            <a:r>
              <a:rPr lang="en-US" sz="1600" b="0" dirty="0">
                <a:latin typeface="微软雅黑" panose="020B0503020204020204" pitchFamily="34" charset="-122"/>
                <a:ea typeface="微软雅黑" panose="020B0503020204020204" pitchFamily="34" charset="-122"/>
                <a:cs typeface="微软雅黑" panose="020B0503020204020204" pitchFamily="34" charset="-122"/>
              </a:rPr>
              <a:t>Zoning effect</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3200" name="图片 932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7560" y="1109980"/>
            <a:ext cx="3354070" cy="3156585"/>
          </a:xfrm>
          <a:prstGeom prst="rect">
            <a:avLst/>
          </a:prstGeom>
          <a:effectLst>
            <a:outerShdw blurRad="50800" dist="38100" dir="2700000" algn="tl" rotWithShape="0">
              <a:prstClr val="black">
                <a:alpha val="40000"/>
              </a:prstClr>
            </a:outerShdw>
          </a:effectLst>
        </p:spPr>
      </p:pic>
      <p:sp>
        <p:nvSpPr>
          <p:cNvPr id="8" name="直角上箭头 7"/>
          <p:cNvSpPr/>
          <p:nvPr/>
        </p:nvSpPr>
        <p:spPr>
          <a:xfrm rot="5400000">
            <a:off x="1201420" y="2684145"/>
            <a:ext cx="633095" cy="504190"/>
          </a:xfrm>
          <a:prstGeom prst="bentUpArrow">
            <a:avLst/>
          </a:prstGeom>
          <a:solidFill>
            <a:srgbClr val="7E4832"/>
          </a:solidFill>
          <a:ln>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上箭头 8"/>
          <p:cNvSpPr/>
          <p:nvPr/>
        </p:nvSpPr>
        <p:spPr>
          <a:xfrm rot="5400000">
            <a:off x="2270125" y="3934460"/>
            <a:ext cx="633095" cy="504190"/>
          </a:xfrm>
          <a:prstGeom prst="bentUpArrow">
            <a:avLst/>
          </a:prstGeom>
          <a:solidFill>
            <a:srgbClr val="7E4832"/>
          </a:solidFill>
          <a:ln>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362585" y="4820285"/>
            <a:ext cx="12917805" cy="2770505"/>
          </a:xfrm>
          <a:prstGeom prst="rect">
            <a:avLst/>
          </a:prstGeom>
          <a:solidFill>
            <a:srgbClr val="7E4832"/>
          </a:solidFill>
          <a:ln>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637915" y="5110480"/>
            <a:ext cx="6487160" cy="1476375"/>
          </a:xfrm>
          <a:prstGeom prst="rect">
            <a:avLst/>
          </a:prstGeom>
          <a:noFill/>
          <a:ln w="9525">
            <a:noFill/>
          </a:ln>
        </p:spPr>
        <p:txBody>
          <a:bodyPr wrap="square">
            <a:spAutoFit/>
          </a:bodyPr>
          <a:lstStyle/>
          <a:p>
            <a:pPr indent="0" fontAlgn="auto"/>
            <a:r>
              <a:rPr lang="zh-CN"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目前解决该问题主要有</a:t>
            </a:r>
            <a:r>
              <a:rPr lang="en-US"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4</a:t>
            </a:r>
            <a:r>
              <a:rPr lang="zh-CN"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种方法：</a:t>
            </a:r>
          </a:p>
          <a:p>
            <a:pPr marL="285750" indent="-285750" fontAlgn="auto">
              <a:buFont typeface="Arial" panose="020B0604020202020204"/>
              <a:buChar char="•"/>
            </a:pPr>
            <a:r>
              <a:rPr lang="zh-CN"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基本实体方法（</a:t>
            </a:r>
            <a:r>
              <a:rPr lang="en-US"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Basic entity approach</a:t>
            </a:r>
            <a:r>
              <a:rPr lang="zh-CN"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p>
          <a:p>
            <a:pPr marL="285750" indent="-285750" fontAlgn="auto">
              <a:buFont typeface="Arial" panose="020B0604020202020204"/>
              <a:buChar char="•"/>
            </a:pPr>
            <a:r>
              <a:rPr lang="zh-CN"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最优区划方法（</a:t>
            </a:r>
            <a:r>
              <a:rPr lang="en-US"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Optimal zoning approach</a:t>
            </a:r>
            <a:r>
              <a:rPr lang="zh-CN"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p>
          <a:p>
            <a:pPr marL="285750" indent="-285750" fontAlgn="auto">
              <a:buFont typeface="Arial" panose="020B0604020202020204"/>
              <a:buChar char="•"/>
            </a:pPr>
            <a:r>
              <a:rPr lang="zh-CN"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敏感性分析方法（</a:t>
            </a:r>
            <a:r>
              <a:rPr lang="en-US"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Sensitivity analysis approach</a:t>
            </a:r>
            <a:r>
              <a:rPr lang="zh-CN"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p>
          <a:p>
            <a:pPr marL="285750" indent="-285750" fontAlgn="auto">
              <a:buFont typeface="Arial" panose="020B0604020202020204"/>
              <a:buChar char="•"/>
            </a:pPr>
            <a:r>
              <a:rPr lang="zh-CN"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强调所研究变量的变化速率。</a:t>
            </a:r>
            <a:endParaRPr lang="zh-CN" altLang="en-US"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44"/>
          <p:cNvSpPr/>
          <p:nvPr/>
        </p:nvSpPr>
        <p:spPr>
          <a:xfrm>
            <a:off x="-502920" y="1219200"/>
            <a:ext cx="13638530" cy="8001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25"/>
          <p:cNvSpPr/>
          <p:nvPr/>
        </p:nvSpPr>
        <p:spPr>
          <a:xfrm>
            <a:off x="4508511" y="-551377"/>
            <a:ext cx="3174978" cy="1567782"/>
          </a:xfrm>
          <a:prstGeom prst="rect">
            <a:avLst/>
          </a:prstGeom>
          <a:solidFill>
            <a:schemeClr val="bg1"/>
          </a:solidFill>
          <a:ln w="69850">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27" name="标题 1"/>
          <p:cNvSpPr txBox="1"/>
          <p:nvPr/>
        </p:nvSpPr>
        <p:spPr>
          <a:xfrm>
            <a:off x="4625315" y="224447"/>
            <a:ext cx="2941370" cy="79195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zh-CN" sz="2400" dirty="0" smtClean="0">
                <a:latin typeface="微软雅黑" panose="020B0503020204020204" pitchFamily="34" charset="-122"/>
                <a:ea typeface="微软雅黑" panose="020B0503020204020204" pitchFamily="34" charset="-122"/>
              </a:rPr>
              <a:t>景观格局指数</a:t>
            </a:r>
            <a:endParaRPr lang="zh-CN" altLang="en-US" sz="2400" dirty="0">
              <a:latin typeface="微软雅黑" panose="020B0503020204020204" pitchFamily="34" charset="-122"/>
              <a:ea typeface="微软雅黑" panose="020B0503020204020204" pitchFamily="34" charset="-122"/>
            </a:endParaRPr>
          </a:p>
        </p:txBody>
      </p:sp>
      <p:sp>
        <p:nvSpPr>
          <p:cNvPr id="36" name="Rectangle 35"/>
          <p:cNvSpPr/>
          <p:nvPr/>
        </p:nvSpPr>
        <p:spPr>
          <a:xfrm>
            <a:off x="379877" y="2279015"/>
            <a:ext cx="2777197" cy="4400550"/>
          </a:xfrm>
          <a:prstGeom prst="rect">
            <a:avLst/>
          </a:prstGeom>
          <a:solidFill>
            <a:srgbClr val="7E4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264160" y="2822416"/>
            <a:ext cx="3008630" cy="8001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p:cNvSpPr txBox="1"/>
          <p:nvPr/>
        </p:nvSpPr>
        <p:spPr>
          <a:xfrm>
            <a:off x="62230" y="2961640"/>
            <a:ext cx="3343910" cy="521970"/>
          </a:xfrm>
          <a:prstGeom prst="rect">
            <a:avLst/>
          </a:prstGeom>
          <a:noFill/>
          <a:ln w="9525">
            <a:noFill/>
          </a:ln>
        </p:spPr>
        <p:txBody>
          <a:bodyPr wrap="square">
            <a:spAutoFit/>
          </a:bodyPr>
          <a:lstStyle/>
          <a:p>
            <a:pPr indent="127000" algn="ctr"/>
            <a:r>
              <a:rPr lang="zh-CN" sz="1400" b="0">
                <a:latin typeface="微软雅黑" panose="020B0503020204020204" pitchFamily="34" charset="-122"/>
                <a:ea typeface="微软雅黑" panose="020B0503020204020204" pitchFamily="34" charset="-122"/>
                <a:cs typeface="微软雅黑" panose="020B0503020204020204" pitchFamily="34" charset="-122"/>
              </a:rPr>
              <a:t>景观格局指数包括景观单元特征指数</a:t>
            </a:r>
          </a:p>
          <a:p>
            <a:pPr indent="127000" algn="ctr"/>
            <a:r>
              <a:rPr lang="zh-CN" sz="1400" b="0">
                <a:latin typeface="微软雅黑" panose="020B0503020204020204" pitchFamily="34" charset="-122"/>
                <a:ea typeface="微软雅黑" panose="020B0503020204020204" pitchFamily="34" charset="-122"/>
                <a:cs typeface="微软雅黑" panose="020B0503020204020204" pitchFamily="34" charset="-122"/>
              </a:rPr>
              <a:t>（</a:t>
            </a:r>
            <a:r>
              <a:rPr lang="en-US" sz="1400" b="0">
                <a:latin typeface="微软雅黑" panose="020B0503020204020204" pitchFamily="34" charset="-122"/>
                <a:ea typeface="微软雅黑" panose="020B0503020204020204" pitchFamily="34" charset="-122"/>
                <a:cs typeface="微软雅黑" panose="020B0503020204020204" pitchFamily="34" charset="-122"/>
              </a:rPr>
              <a:t>Landscape characteristic index</a:t>
            </a:r>
            <a:r>
              <a:rPr lang="zh-CN" sz="1400" b="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608965" y="4545965"/>
            <a:ext cx="2548255" cy="583565"/>
          </a:xfrm>
          <a:prstGeom prst="rect">
            <a:avLst/>
          </a:prstGeom>
          <a:noFill/>
          <a:ln w="9525">
            <a:noFill/>
          </a:ln>
        </p:spPr>
        <p:txBody>
          <a:bodyPr wrap="square">
            <a:spAutoFit/>
          </a:bodyPr>
          <a:lstStyle/>
          <a:p>
            <a:pPr indent="0" fontAlgn="auto"/>
            <a:r>
              <a:rPr lang="zh-CN" sz="1600" b="0">
                <a:solidFill>
                  <a:schemeClr val="bg1"/>
                </a:solidFill>
                <a:latin typeface="微软雅黑" panose="020B0503020204020204" pitchFamily="34" charset="-122"/>
                <a:ea typeface="微软雅黑" panose="020B0503020204020204" pitchFamily="34" charset="-122"/>
              </a:rPr>
              <a:t>用于描述斑块面积、周长和斑块数等特征的指标</a:t>
            </a:r>
            <a:endParaRPr lang="zh-CN" altLang="en-US" sz="1600" b="0">
              <a:solidFill>
                <a:schemeClr val="bg1"/>
              </a:solidFill>
              <a:latin typeface="微软雅黑" panose="020B0503020204020204" pitchFamily="34" charset="-122"/>
              <a:ea typeface="微软雅黑" panose="020B0503020204020204" pitchFamily="34" charset="-122"/>
            </a:endParaRPr>
          </a:p>
        </p:txBody>
      </p:sp>
      <p:sp>
        <p:nvSpPr>
          <p:cNvPr id="10" name="Rectangle 35"/>
          <p:cNvSpPr/>
          <p:nvPr/>
        </p:nvSpPr>
        <p:spPr>
          <a:xfrm>
            <a:off x="4086054" y="2279015"/>
            <a:ext cx="4019257" cy="4400550"/>
          </a:xfrm>
          <a:prstGeom prst="rect">
            <a:avLst/>
          </a:prstGeom>
          <a:solidFill>
            <a:srgbClr val="7E4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4"/>
          <p:cNvSpPr/>
          <p:nvPr/>
        </p:nvSpPr>
        <p:spPr>
          <a:xfrm>
            <a:off x="3918585" y="2822416"/>
            <a:ext cx="4354195" cy="8001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35"/>
          <p:cNvSpPr/>
          <p:nvPr/>
        </p:nvSpPr>
        <p:spPr>
          <a:xfrm>
            <a:off x="8898304" y="2279015"/>
            <a:ext cx="2912012" cy="4400550"/>
          </a:xfrm>
          <a:prstGeom prst="rect">
            <a:avLst/>
          </a:prstGeom>
          <a:solidFill>
            <a:srgbClr val="7E4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44"/>
          <p:cNvSpPr/>
          <p:nvPr/>
        </p:nvSpPr>
        <p:spPr>
          <a:xfrm>
            <a:off x="8776970" y="2822416"/>
            <a:ext cx="3154680" cy="8001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文本框 15"/>
          <p:cNvSpPr txBox="1"/>
          <p:nvPr/>
        </p:nvSpPr>
        <p:spPr>
          <a:xfrm>
            <a:off x="4491990" y="2961640"/>
            <a:ext cx="3343910" cy="521970"/>
          </a:xfrm>
          <a:prstGeom prst="rect">
            <a:avLst/>
          </a:prstGeom>
          <a:noFill/>
          <a:ln w="9525">
            <a:noFill/>
          </a:ln>
        </p:spPr>
        <p:txBody>
          <a:bodyPr wrap="square">
            <a:spAutoFit/>
          </a:bodyPr>
          <a:lstStyle/>
          <a:p>
            <a:pPr indent="127000" algn="ctr"/>
            <a:r>
              <a:rPr sz="1400" b="0">
                <a:latin typeface="微软雅黑" panose="020B0503020204020204" pitchFamily="34" charset="-122"/>
                <a:ea typeface="微软雅黑" panose="020B0503020204020204" pitchFamily="34" charset="-122"/>
                <a:cs typeface="微软雅黑" panose="020B0503020204020204" pitchFamily="34" charset="-122"/>
              </a:rPr>
              <a:t>景观异质性指数</a:t>
            </a:r>
          </a:p>
          <a:p>
            <a:pPr indent="127000" algn="ctr"/>
            <a:r>
              <a:rPr sz="1400" b="0">
                <a:latin typeface="微软雅黑" panose="020B0503020204020204" pitchFamily="34" charset="-122"/>
                <a:ea typeface="微软雅黑" panose="020B0503020204020204" pitchFamily="34" charset="-122"/>
                <a:cs typeface="微软雅黑" panose="020B0503020204020204" pitchFamily="34" charset="-122"/>
              </a:rPr>
              <a:t>（Landscape heterogeneity index）</a:t>
            </a:r>
          </a:p>
        </p:txBody>
      </p:sp>
      <p:sp>
        <p:nvSpPr>
          <p:cNvPr id="18" name="文本框 17"/>
          <p:cNvSpPr txBox="1"/>
          <p:nvPr/>
        </p:nvSpPr>
        <p:spPr>
          <a:xfrm>
            <a:off x="8648065" y="2961640"/>
            <a:ext cx="3343910" cy="521970"/>
          </a:xfrm>
          <a:prstGeom prst="rect">
            <a:avLst/>
          </a:prstGeom>
          <a:noFill/>
          <a:ln w="9525">
            <a:noFill/>
          </a:ln>
        </p:spPr>
        <p:txBody>
          <a:bodyPr wrap="square">
            <a:spAutoFit/>
          </a:bodyPr>
          <a:lstStyle/>
          <a:p>
            <a:pPr indent="127000" algn="ctr"/>
            <a:r>
              <a:rPr sz="1400" b="0">
                <a:latin typeface="微软雅黑" panose="020B0503020204020204" pitchFamily="34" charset="-122"/>
                <a:ea typeface="微软雅黑" panose="020B0503020204020204" pitchFamily="34" charset="-122"/>
                <a:cs typeface="微软雅黑" panose="020B0503020204020204" pitchFamily="34" charset="-122"/>
              </a:rPr>
              <a:t>景观要素空间关系指数</a:t>
            </a:r>
          </a:p>
          <a:p>
            <a:pPr indent="127000" algn="ctr"/>
            <a:r>
              <a:rPr sz="1400" b="0">
                <a:latin typeface="微软雅黑" panose="020B0503020204020204" pitchFamily="34" charset="-122"/>
                <a:ea typeface="微软雅黑" panose="020B0503020204020204" pitchFamily="34" charset="-122"/>
                <a:cs typeface="微软雅黑" panose="020B0503020204020204" pitchFamily="34" charset="-122"/>
              </a:rPr>
              <a:t>（Landscape spatial relation index）</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文本框 18"/>
          <p:cNvSpPr txBox="1"/>
          <p:nvPr/>
        </p:nvSpPr>
        <p:spPr>
          <a:xfrm>
            <a:off x="4222750" y="4334510"/>
            <a:ext cx="3883025" cy="1322070"/>
          </a:xfrm>
          <a:prstGeom prst="rect">
            <a:avLst/>
          </a:prstGeom>
          <a:noFill/>
          <a:ln w="9525">
            <a:noFill/>
          </a:ln>
        </p:spPr>
        <p:txBody>
          <a:bodyPr wrap="square">
            <a:spAutoFit/>
          </a:bodyPr>
          <a:lstStyle/>
          <a:p>
            <a:pPr indent="0" fontAlgn="auto"/>
            <a:r>
              <a:rPr lang="zh-CN" sz="1600" b="0">
                <a:solidFill>
                  <a:schemeClr val="bg1"/>
                </a:solidFill>
                <a:latin typeface="微软雅黑" panose="020B0503020204020204" pitchFamily="34" charset="-122"/>
                <a:ea typeface="微软雅黑" panose="020B0503020204020204" pitchFamily="34" charset="-122"/>
              </a:rPr>
              <a:t>包括：</a:t>
            </a:r>
          </a:p>
          <a:p>
            <a:pPr indent="0" fontAlgn="auto"/>
            <a:r>
              <a:rPr lang="zh-CN" sz="1600" b="0">
                <a:solidFill>
                  <a:schemeClr val="bg1"/>
                </a:solidFill>
                <a:latin typeface="微软雅黑" panose="020B0503020204020204" pitchFamily="34" charset="-122"/>
                <a:ea typeface="微软雅黑" panose="020B0503020204020204" pitchFamily="34" charset="-122"/>
              </a:rPr>
              <a:t>多样性指数（Diversity index）、</a:t>
            </a:r>
          </a:p>
          <a:p>
            <a:pPr indent="0" fontAlgn="auto"/>
            <a:r>
              <a:rPr lang="zh-CN" sz="1600" b="0">
                <a:solidFill>
                  <a:schemeClr val="bg1"/>
                </a:solidFill>
                <a:latin typeface="微软雅黑" panose="020B0503020204020204" pitchFamily="34" charset="-122"/>
                <a:ea typeface="微软雅黑" panose="020B0503020204020204" pitchFamily="34" charset="-122"/>
              </a:rPr>
              <a:t>镶嵌度指数（Patchiness index）、</a:t>
            </a:r>
          </a:p>
          <a:p>
            <a:pPr indent="0" fontAlgn="auto"/>
            <a:r>
              <a:rPr lang="zh-CN" sz="1600" b="0">
                <a:solidFill>
                  <a:schemeClr val="bg1"/>
                </a:solidFill>
                <a:latin typeface="微软雅黑" panose="020B0503020204020204" pitchFamily="34" charset="-122"/>
                <a:ea typeface="微软雅黑" panose="020B0503020204020204" pitchFamily="34" charset="-122"/>
              </a:rPr>
              <a:t>距离指数（Distance index）</a:t>
            </a:r>
          </a:p>
          <a:p>
            <a:pPr indent="0" fontAlgn="auto"/>
            <a:r>
              <a:rPr lang="zh-CN" sz="1600" b="0">
                <a:solidFill>
                  <a:schemeClr val="bg1"/>
                </a:solidFill>
                <a:latin typeface="微软雅黑" panose="020B0503020204020204" pitchFamily="34" charset="-122"/>
                <a:ea typeface="微软雅黑" panose="020B0503020204020204" pitchFamily="34" charset="-122"/>
              </a:rPr>
              <a:t>破碎化指数（Fragmentation index）等</a:t>
            </a:r>
          </a:p>
        </p:txBody>
      </p:sp>
      <p:sp>
        <p:nvSpPr>
          <p:cNvPr id="20" name="文本框 19"/>
          <p:cNvSpPr txBox="1"/>
          <p:nvPr/>
        </p:nvSpPr>
        <p:spPr>
          <a:xfrm>
            <a:off x="9150350" y="4368800"/>
            <a:ext cx="2548255" cy="1322070"/>
          </a:xfrm>
          <a:prstGeom prst="rect">
            <a:avLst/>
          </a:prstGeom>
          <a:noFill/>
          <a:ln w="9525">
            <a:noFill/>
          </a:ln>
        </p:spPr>
        <p:txBody>
          <a:bodyPr wrap="square">
            <a:spAutoFit/>
          </a:bodyPr>
          <a:lstStyle/>
          <a:p>
            <a:pPr indent="0" fontAlgn="auto"/>
            <a:r>
              <a:rPr lang="zh-CN" sz="1600" b="0" dirty="0">
                <a:solidFill>
                  <a:schemeClr val="bg1"/>
                </a:solidFill>
                <a:latin typeface="微软雅黑" panose="020B0503020204020204" pitchFamily="34" charset="-122"/>
                <a:ea typeface="微软雅黑" panose="020B0503020204020204" pitchFamily="34" charset="-122"/>
              </a:rPr>
              <a:t>包括同类景观要素的空间关系和异质景观要素之间的空间关系指数，如最近邻体距离面积加权指数、空间关联分析系数等。</a:t>
            </a:r>
          </a:p>
        </p:txBody>
      </p:sp>
      <p:sp>
        <p:nvSpPr>
          <p:cNvPr id="21" name="文本框 20"/>
          <p:cNvSpPr txBox="1"/>
          <p:nvPr/>
        </p:nvSpPr>
        <p:spPr>
          <a:xfrm>
            <a:off x="2767965" y="1296670"/>
            <a:ext cx="6791960" cy="645160"/>
          </a:xfrm>
          <a:prstGeom prst="rect">
            <a:avLst/>
          </a:prstGeom>
          <a:noFill/>
          <a:ln w="9525">
            <a:noFill/>
          </a:ln>
        </p:spPr>
        <p:txBody>
          <a:bodyPr wrap="square">
            <a:spAutoFit/>
          </a:bodyPr>
          <a:lstStyle/>
          <a:p>
            <a:pPr indent="0" fontAlgn="auto"/>
            <a:r>
              <a:rPr lang="zh-CN" b="0">
                <a:latin typeface="微软雅黑" panose="020B0503020204020204" pitchFamily="34" charset="-122"/>
                <a:ea typeface="微软雅黑" panose="020B0503020204020204" pitchFamily="34" charset="-122"/>
              </a:rPr>
              <a:t>景观格局指数可以用于景观组分特征分析，是一组能够高度浓缩景观格局信息，反映其结构组成和空间分布特征的简单定量指标。</a:t>
            </a:r>
            <a:endParaRPr lang="zh-CN" altLang="en-US">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24542"/>
            <a:ext cx="4494158" cy="7641770"/>
          </a:xfrm>
          <a:prstGeom prst="rect">
            <a:avLst/>
          </a:prstGeom>
          <a:solidFill>
            <a:srgbClr val="854C3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799203" y="696686"/>
            <a:ext cx="10863517" cy="5641405"/>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a:blip r:embed="rId3"/>
          <a:stretch>
            <a:fillRect/>
          </a:stretch>
        </p:blipFill>
        <p:spPr>
          <a:xfrm>
            <a:off x="-7441614" y="4301482"/>
            <a:ext cx="7312501" cy="3183750"/>
          </a:xfrm>
          <a:prstGeom prst="rect">
            <a:avLst/>
          </a:prstGeom>
        </p:spPr>
      </p:pic>
      <p:sp>
        <p:nvSpPr>
          <p:cNvPr id="83" name="Rectangle 2"/>
          <p:cNvSpPr>
            <a:spLocks noChangeArrowheads="1"/>
          </p:cNvSpPr>
          <p:nvPr/>
        </p:nvSpPr>
        <p:spPr bwMode="auto">
          <a:xfrm>
            <a:off x="2996026" y="1277328"/>
            <a:ext cx="173333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4" name="表格 3"/>
          <p:cNvGraphicFramePr>
            <a:graphicFrameLocks noGrp="1"/>
          </p:cNvGraphicFramePr>
          <p:nvPr/>
        </p:nvGraphicFramePr>
        <p:xfrm>
          <a:off x="1835053" y="1521523"/>
          <a:ext cx="8659447" cy="377571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358314">
                  <a:extLst>
                    <a:ext uri="{9D8B030D-6E8A-4147-A177-3AD203B41FA5}">
                      <a16:colId xmlns:a16="http://schemas.microsoft.com/office/drawing/2014/main" val="20000"/>
                    </a:ext>
                  </a:extLst>
                </a:gridCol>
                <a:gridCol w="3671667">
                  <a:extLst>
                    <a:ext uri="{9D8B030D-6E8A-4147-A177-3AD203B41FA5}">
                      <a16:colId xmlns:a16="http://schemas.microsoft.com/office/drawing/2014/main" val="20001"/>
                    </a:ext>
                  </a:extLst>
                </a:gridCol>
                <a:gridCol w="3629466">
                  <a:extLst>
                    <a:ext uri="{9D8B030D-6E8A-4147-A177-3AD203B41FA5}">
                      <a16:colId xmlns:a16="http://schemas.microsoft.com/office/drawing/2014/main" val="20002"/>
                    </a:ext>
                  </a:extLst>
                </a:gridCol>
              </a:tblGrid>
              <a:tr h="363547">
                <a:tc>
                  <a:txBody>
                    <a:bodyPr/>
                    <a:lstStyle/>
                    <a:p>
                      <a:pPr algn="ctr"/>
                      <a:r>
                        <a:rPr lang="zh-CN" altLang="en-US" b="0" dirty="0" smtClean="0">
                          <a:solidFill>
                            <a:schemeClr val="tx1"/>
                          </a:solidFill>
                        </a:rPr>
                        <a:t>函数分析法</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sz="1800" b="1" dirty="0" smtClean="0">
                          <a:solidFill>
                            <a:schemeClr val="tx1"/>
                          </a:solidFill>
                        </a:rPr>
                        <a:t>Ripley’s K函数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5" indent="0" algn="ctr" defTabSz="914400" rtl="0" eaLnBrk="1" fontAlgn="auto" latinLnBrk="0" hangingPunct="1">
                        <a:lnSpc>
                          <a:spcPct val="100000"/>
                        </a:lnSpc>
                        <a:spcBef>
                          <a:spcPts val="0"/>
                        </a:spcBef>
                        <a:spcAft>
                          <a:spcPts val="0"/>
                        </a:spcAft>
                        <a:buClrTx/>
                        <a:buSzTx/>
                        <a:buFontTx/>
                        <a:buNone/>
                        <a:defRPr/>
                      </a:pPr>
                      <a:r>
                        <a:rPr altLang="zh-CN" sz="1800" b="1" kern="1200" dirty="0" smtClean="0">
                          <a:solidFill>
                            <a:schemeClr val="tx1"/>
                          </a:solidFill>
                          <a:effectLst/>
                          <a:latin typeface="+mn-lt"/>
                          <a:ea typeface="+mn-ea"/>
                          <a:cs typeface="+mn-cs"/>
                        </a:rPr>
                        <a:t>O-ring(t)函数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995550">
                <a:tc>
                  <a:txBody>
                    <a:bodyPr/>
                    <a:lstStyle/>
                    <a:p>
                      <a:pPr algn="ctr"/>
                      <a:r>
                        <a:rPr lang="zh-CN" altLang="en-US" b="0" dirty="0" smtClean="0">
                          <a:solidFill>
                            <a:schemeClr val="tx1"/>
                          </a:solidFill>
                        </a:rPr>
                        <a:t>原理</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altLang="zh-CN" sz="1800" kern="1200" dirty="0" smtClean="0">
                          <a:solidFill>
                            <a:schemeClr val="dk1"/>
                          </a:solidFill>
                          <a:effectLst/>
                          <a:latin typeface="+mn-lt"/>
                          <a:ea typeface="+mn-ea"/>
                          <a:cs typeface="+mn-cs"/>
                        </a:rPr>
                        <a:t>考量样方（点图）内以某点为圆心，以一定长度r为半径的圆内的个体数目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sz="1800" kern="1200" dirty="0" smtClean="0">
                          <a:solidFill>
                            <a:schemeClr val="dk1"/>
                          </a:solidFill>
                          <a:effectLst/>
                          <a:latin typeface="+mn-lt"/>
                          <a:ea typeface="+mn-ea"/>
                          <a:cs typeface="+mn-cs"/>
                        </a:rPr>
                        <a:t>在Ripley’s K函数的基础上演变而来，由圆环代替圆来进行计算，分离了特定距离的等级，消除了尺度上的累积效应</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292860">
                <a:tc>
                  <a:txBody>
                    <a:bodyPr/>
                    <a:lstStyle/>
                    <a:p>
                      <a:pPr algn="ctr"/>
                      <a:r>
                        <a:rPr lang="zh-CN" altLang="en-US" b="0" dirty="0" smtClean="0">
                          <a:solidFill>
                            <a:schemeClr val="tx1"/>
                          </a:solidFill>
                        </a:rPr>
                        <a:t>计算方法</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928370">
                <a:tc>
                  <a:txBody>
                    <a:bodyPr/>
                    <a:lstStyle/>
                    <a:p>
                      <a:pPr algn="ctr"/>
                      <a:r>
                        <a:rPr lang="zh-CN" altLang="en-US" b="0" dirty="0" smtClean="0">
                          <a:solidFill>
                            <a:schemeClr val="tx1"/>
                          </a:solidFill>
                        </a:rPr>
                        <a:t>其他指标</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pic>
        <p:nvPicPr>
          <p:cNvPr id="100" name="图片 99"/>
          <p:cNvPicPr/>
          <p:nvPr/>
        </p:nvPicPr>
        <p:blipFill>
          <a:blip r:embed="rId4"/>
          <a:stretch>
            <a:fillRect/>
          </a:stretch>
        </p:blipFill>
        <p:spPr>
          <a:xfrm>
            <a:off x="3244215" y="3383915"/>
            <a:ext cx="3495040" cy="635635"/>
          </a:xfrm>
          <a:prstGeom prst="rect">
            <a:avLst/>
          </a:prstGeom>
          <a:noFill/>
          <a:ln w="9525">
            <a:noFill/>
          </a:ln>
        </p:spPr>
      </p:pic>
      <p:pic>
        <p:nvPicPr>
          <p:cNvPr id="2830" name="图片 283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3303270" y="4519295"/>
            <a:ext cx="1483995" cy="618490"/>
          </a:xfrm>
          <a:prstGeom prst="rect">
            <a:avLst/>
          </a:prstGeom>
          <a:noFill/>
          <a:ln>
            <a:noFill/>
          </a:ln>
        </p:spPr>
      </p:pic>
      <p:pic>
        <p:nvPicPr>
          <p:cNvPr id="2829" name="图片 282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4828540" y="4629785"/>
            <a:ext cx="1910715" cy="398145"/>
          </a:xfrm>
          <a:prstGeom prst="rect">
            <a:avLst/>
          </a:prstGeom>
          <a:noFill/>
          <a:ln>
            <a:noFill/>
          </a:ln>
        </p:spPr>
      </p:pic>
      <p:pic>
        <p:nvPicPr>
          <p:cNvPr id="2845" name="图片 284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a:xfrm>
            <a:off x="7043420" y="3130550"/>
            <a:ext cx="2654935" cy="1141730"/>
          </a:xfrm>
          <a:prstGeom prst="rect">
            <a:avLst/>
          </a:prstGeom>
          <a:noFill/>
          <a:ln>
            <a:noFill/>
          </a:ln>
        </p:spPr>
      </p:pic>
      <p:sp>
        <p:nvSpPr>
          <p:cNvPr id="24" name="矩形 23"/>
          <p:cNvSpPr/>
          <p:nvPr/>
        </p:nvSpPr>
        <p:spPr>
          <a:xfrm>
            <a:off x="4508511" y="-551377"/>
            <a:ext cx="3174978" cy="1567782"/>
          </a:xfrm>
          <a:prstGeom prst="rect">
            <a:avLst/>
          </a:prstGeom>
          <a:solidFill>
            <a:schemeClr val="bg1"/>
          </a:solidFill>
          <a:ln w="69850">
            <a:solidFill>
              <a:srgbClr val="854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23" name="标题 1"/>
          <p:cNvSpPr txBox="1"/>
          <p:nvPr/>
        </p:nvSpPr>
        <p:spPr>
          <a:xfrm>
            <a:off x="4545565" y="342225"/>
            <a:ext cx="3074885"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sz="2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点格局</a:t>
            </a:r>
            <a:endParaRPr 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5700409" y="-341630"/>
            <a:ext cx="6563981" cy="8087995"/>
          </a:xfrm>
          <a:prstGeom prst="rect">
            <a:avLst/>
          </a:prstGeom>
          <a:solidFill>
            <a:srgbClr val="7E4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矩形 25"/>
          <p:cNvSpPr/>
          <p:nvPr/>
        </p:nvSpPr>
        <p:spPr>
          <a:xfrm>
            <a:off x="4508511" y="-551377"/>
            <a:ext cx="3174978" cy="1567782"/>
          </a:xfrm>
          <a:prstGeom prst="rect">
            <a:avLst/>
          </a:prstGeom>
          <a:solidFill>
            <a:schemeClr val="bg1"/>
          </a:solidFill>
          <a:ln w="69850">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27" name="标题 1"/>
          <p:cNvSpPr txBox="1"/>
          <p:nvPr/>
        </p:nvSpPr>
        <p:spPr>
          <a:xfrm>
            <a:off x="4625315" y="224447"/>
            <a:ext cx="2941370" cy="79195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zh-CN" sz="2400" dirty="0" smtClean="0">
                <a:latin typeface="微软雅黑" panose="020B0503020204020204" pitchFamily="34" charset="-122"/>
                <a:ea typeface="微软雅黑" panose="020B0503020204020204" pitchFamily="34" charset="-122"/>
              </a:rPr>
              <a:t>景观单元特征指数</a:t>
            </a:r>
          </a:p>
        </p:txBody>
      </p:sp>
      <p:sp>
        <p:nvSpPr>
          <p:cNvPr id="17" name="标题 1"/>
          <p:cNvSpPr txBox="1"/>
          <p:nvPr/>
        </p:nvSpPr>
        <p:spPr>
          <a:xfrm>
            <a:off x="14313" y="18419"/>
            <a:ext cx="232012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solidFill>
                  <a:schemeClr val="tx1"/>
                </a:solidFill>
                <a:latin typeface="微软雅黑" panose="020B0503020204020204" pitchFamily="34" charset="-122"/>
                <a:ea typeface="微软雅黑" panose="020B0503020204020204" pitchFamily="34" charset="-122"/>
                <a:sym typeface="+mn-ea"/>
              </a:rPr>
              <a:t>景观格局</a:t>
            </a:r>
          </a:p>
        </p:txBody>
      </p:sp>
      <p:pic>
        <p:nvPicPr>
          <p:cNvPr id="2" name="图片 1" descr="A5IT8LFN24M$YFLNNOLVPDQ"/>
          <p:cNvPicPr>
            <a:picLocks noChangeAspect="1"/>
          </p:cNvPicPr>
          <p:nvPr/>
        </p:nvPicPr>
        <p:blipFill>
          <a:blip r:embed="rId3"/>
          <a:stretch>
            <a:fillRect/>
          </a:stretch>
        </p:blipFill>
        <p:spPr>
          <a:xfrm>
            <a:off x="327025" y="1355090"/>
            <a:ext cx="5158740" cy="4894580"/>
          </a:xfrm>
          <a:prstGeom prst="rect">
            <a:avLst/>
          </a:prstGeom>
          <a:effectLst>
            <a:outerShdw blurRad="50800" dist="38100" dir="2700000" algn="tl" rotWithShape="0">
              <a:prstClr val="black">
                <a:alpha val="40000"/>
              </a:prstClr>
            </a:outerShdw>
          </a:effectLst>
        </p:spPr>
      </p:pic>
      <p:pic>
        <p:nvPicPr>
          <p:cNvPr id="3" name="图片 2" descr="}M4LN[1M1D_~MD8%HC_$7{K"/>
          <p:cNvPicPr>
            <a:picLocks noChangeAspect="1"/>
          </p:cNvPicPr>
          <p:nvPr/>
        </p:nvPicPr>
        <p:blipFill>
          <a:blip r:embed="rId4"/>
          <a:stretch>
            <a:fillRect/>
          </a:stretch>
        </p:blipFill>
        <p:spPr>
          <a:xfrm>
            <a:off x="5877560" y="1355725"/>
            <a:ext cx="5983605" cy="4893945"/>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6681" y="-341630"/>
            <a:ext cx="6533515" cy="8087995"/>
          </a:xfrm>
          <a:prstGeom prst="rect">
            <a:avLst/>
          </a:prstGeom>
          <a:solidFill>
            <a:srgbClr val="7E4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矩形 25"/>
          <p:cNvSpPr/>
          <p:nvPr/>
        </p:nvSpPr>
        <p:spPr>
          <a:xfrm>
            <a:off x="4508511" y="-551377"/>
            <a:ext cx="3174978" cy="1567782"/>
          </a:xfrm>
          <a:prstGeom prst="rect">
            <a:avLst/>
          </a:prstGeom>
          <a:solidFill>
            <a:schemeClr val="bg1"/>
          </a:solidFill>
          <a:ln w="69850">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27" name="标题 1"/>
          <p:cNvSpPr txBox="1"/>
          <p:nvPr/>
        </p:nvSpPr>
        <p:spPr>
          <a:xfrm>
            <a:off x="4625315" y="224447"/>
            <a:ext cx="2941370" cy="79195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zh-CN" sz="2400" dirty="0" smtClean="0">
                <a:latin typeface="微软雅黑" panose="020B0503020204020204" pitchFamily="34" charset="-122"/>
                <a:ea typeface="微软雅黑" panose="020B0503020204020204" pitchFamily="34" charset="-122"/>
              </a:rPr>
              <a:t>景观异质性指数</a:t>
            </a:r>
          </a:p>
        </p:txBody>
      </p:sp>
      <p:sp>
        <p:nvSpPr>
          <p:cNvPr id="17" name="标题 1"/>
          <p:cNvSpPr txBox="1"/>
          <p:nvPr/>
        </p:nvSpPr>
        <p:spPr>
          <a:xfrm>
            <a:off x="14313" y="18419"/>
            <a:ext cx="232012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solidFill>
                  <a:schemeClr val="bg1"/>
                </a:solidFill>
                <a:latin typeface="微软雅黑" panose="020B0503020204020204" pitchFamily="34" charset="-122"/>
                <a:ea typeface="微软雅黑" panose="020B0503020204020204" pitchFamily="34" charset="-122"/>
                <a:sym typeface="+mn-ea"/>
              </a:rPr>
              <a:t>景观格局</a:t>
            </a:r>
          </a:p>
        </p:txBody>
      </p:sp>
      <p:pic>
        <p:nvPicPr>
          <p:cNvPr id="5" name="图片 4" descr="`HXL35TFI5AL6C1P47O$CWL"/>
          <p:cNvPicPr>
            <a:picLocks noChangeAspect="1"/>
          </p:cNvPicPr>
          <p:nvPr/>
        </p:nvPicPr>
        <p:blipFill>
          <a:blip r:embed="rId3"/>
          <a:stretch>
            <a:fillRect/>
          </a:stretch>
        </p:blipFill>
        <p:spPr>
          <a:xfrm>
            <a:off x="113030" y="1183640"/>
            <a:ext cx="6167120" cy="5476240"/>
          </a:xfrm>
          <a:prstGeom prst="rect">
            <a:avLst/>
          </a:prstGeom>
          <a:effectLst>
            <a:outerShdw blurRad="50800" dist="38100" dir="2700000" algn="tl" rotWithShape="0">
              <a:prstClr val="black">
                <a:alpha val="40000"/>
              </a:prstClr>
            </a:outerShdw>
          </a:effectLst>
        </p:spPr>
      </p:pic>
      <p:pic>
        <p:nvPicPr>
          <p:cNvPr id="6" name="图片 5" descr="LXZ78KP$(P[5JTPICDUJG}K"/>
          <p:cNvPicPr>
            <a:picLocks noChangeAspect="1"/>
          </p:cNvPicPr>
          <p:nvPr/>
        </p:nvPicPr>
        <p:blipFill>
          <a:blip r:embed="rId4"/>
          <a:stretch>
            <a:fillRect/>
          </a:stretch>
        </p:blipFill>
        <p:spPr>
          <a:xfrm>
            <a:off x="6426835" y="1183005"/>
            <a:ext cx="5610225" cy="5476875"/>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7264400" y="-353695"/>
            <a:ext cx="5011420" cy="8087995"/>
          </a:xfrm>
          <a:prstGeom prst="rect">
            <a:avLst/>
          </a:prstGeom>
          <a:solidFill>
            <a:srgbClr val="DBB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矩形 40"/>
          <p:cNvSpPr/>
          <p:nvPr/>
        </p:nvSpPr>
        <p:spPr>
          <a:xfrm>
            <a:off x="-161290" y="3808095"/>
            <a:ext cx="8041005" cy="35229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4508511" y="-551377"/>
            <a:ext cx="3174978" cy="1567782"/>
          </a:xfrm>
          <a:prstGeom prst="rect">
            <a:avLst/>
          </a:prstGeom>
          <a:solidFill>
            <a:schemeClr val="bg1"/>
          </a:solidFill>
          <a:ln w="69850">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18" name="标题 1"/>
          <p:cNvSpPr txBox="1"/>
          <p:nvPr/>
        </p:nvSpPr>
        <p:spPr>
          <a:xfrm>
            <a:off x="4703925" y="381977"/>
            <a:ext cx="2784149"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sz="2400" dirty="0">
                <a:latin typeface="微软雅黑" panose="020B0503020204020204" pitchFamily="34" charset="-122"/>
                <a:ea typeface="微软雅黑" panose="020B0503020204020204" pitchFamily="34" charset="-122"/>
              </a:rPr>
              <a:t>景观要素</a:t>
            </a:r>
          </a:p>
          <a:p>
            <a:r>
              <a:rPr lang="zh-CN" sz="2400" dirty="0">
                <a:latin typeface="微软雅黑" panose="020B0503020204020204" pitchFamily="34" charset="-122"/>
                <a:ea typeface="微软雅黑" panose="020B0503020204020204" pitchFamily="34" charset="-122"/>
              </a:rPr>
              <a:t>空间关系指数</a:t>
            </a:r>
          </a:p>
        </p:txBody>
      </p:sp>
      <p:sp>
        <p:nvSpPr>
          <p:cNvPr id="5" name="矩形 4"/>
          <p:cNvSpPr/>
          <p:nvPr/>
        </p:nvSpPr>
        <p:spPr>
          <a:xfrm>
            <a:off x="454331" y="1371230"/>
            <a:ext cx="6810375" cy="398780"/>
          </a:xfrm>
          <a:prstGeom prst="rect">
            <a:avLst/>
          </a:prstGeom>
        </p:spPr>
        <p:txBody>
          <a:bodyPr wrap="none">
            <a:spAutoFit/>
          </a:bodyPr>
          <a:lstStyle/>
          <a:p>
            <a:pPr algn="l"/>
            <a:r>
              <a:rPr lang="en-US" altLang="zh-CN" sz="2000" b="1" dirty="0" smtClean="0">
                <a:latin typeface="微软雅黑" panose="020B0503020204020204" pitchFamily="34" charset="-122"/>
                <a:ea typeface="微软雅黑" panose="020B0503020204020204" pitchFamily="34" charset="-122"/>
                <a:cs typeface="微软雅黑" panose="020B0503020204020204" pitchFamily="34" charset="-122"/>
              </a:rPr>
              <a:t>01.</a:t>
            </a:r>
            <a:r>
              <a:rPr lang="zh-CN" altLang="en-US" sz="2000" b="1" dirty="0" smtClean="0">
                <a:latin typeface="微软雅黑" panose="020B0503020204020204" pitchFamily="34" charset="-122"/>
                <a:ea typeface="微软雅黑" panose="020B0503020204020204" pitchFamily="34" charset="-122"/>
                <a:cs typeface="微软雅黑" panose="020B0503020204020204" pitchFamily="34" charset="-122"/>
              </a:rPr>
              <a:t>最近邻体距离（Euclidean nearest distance，ENN）</a:t>
            </a:r>
          </a:p>
        </p:txBody>
      </p:sp>
      <p:sp>
        <p:nvSpPr>
          <p:cNvPr id="20" name="矩形 19"/>
          <p:cNvSpPr/>
          <p:nvPr/>
        </p:nvSpPr>
        <p:spPr>
          <a:xfrm>
            <a:off x="1170864" y="4080632"/>
            <a:ext cx="5278755" cy="398780"/>
          </a:xfrm>
          <a:prstGeom prst="rect">
            <a:avLst/>
          </a:prstGeom>
        </p:spPr>
        <p:txBody>
          <a:bodyPr wrap="none">
            <a:spAutoFit/>
          </a:bodyPr>
          <a:lstStyle/>
          <a:p>
            <a:pPr algn="l"/>
            <a:r>
              <a:rPr lang="en-US" altLang="zh-CN" sz="2000" b="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02.</a:t>
            </a:r>
            <a:r>
              <a:rPr lang="zh-CN" altLang="en-US" sz="2000" b="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斑块聚合度（Aggregation Index，AI）</a:t>
            </a:r>
          </a:p>
        </p:txBody>
      </p:sp>
      <p:sp>
        <p:nvSpPr>
          <p:cNvPr id="27" name="矩形 26"/>
          <p:cNvSpPr/>
          <p:nvPr/>
        </p:nvSpPr>
        <p:spPr>
          <a:xfrm>
            <a:off x="8295248" y="1371139"/>
            <a:ext cx="2950210" cy="398780"/>
          </a:xfrm>
          <a:prstGeom prst="rect">
            <a:avLst/>
          </a:prstGeom>
        </p:spPr>
        <p:txBody>
          <a:bodyPr wrap="none">
            <a:spAutoFit/>
          </a:bodyPr>
          <a:lstStyle/>
          <a:p>
            <a:pPr algn="l"/>
            <a:r>
              <a:rPr lang="en-US" altLang="zh-CN" sz="2000" b="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03.</a:t>
            </a:r>
            <a:r>
              <a:rPr lang="zh-CN" altLang="en-US" sz="2000" b="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蔓延度（CONTAG）</a:t>
            </a:r>
          </a:p>
        </p:txBody>
      </p:sp>
      <p:pic>
        <p:nvPicPr>
          <p:cNvPr id="230" name="图片 23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2755265" y="1864360"/>
            <a:ext cx="2207895" cy="855980"/>
          </a:xfrm>
          <a:prstGeom prst="rect">
            <a:avLst/>
          </a:prstGeom>
          <a:noFill/>
          <a:ln>
            <a:noFill/>
          </a:ln>
        </p:spPr>
      </p:pic>
      <p:sp>
        <p:nvSpPr>
          <p:cNvPr id="100" name="文本框 99"/>
          <p:cNvSpPr txBox="1"/>
          <p:nvPr/>
        </p:nvSpPr>
        <p:spPr>
          <a:xfrm>
            <a:off x="556895" y="2983230"/>
            <a:ext cx="6831965" cy="645160"/>
          </a:xfrm>
          <a:prstGeom prst="rect">
            <a:avLst/>
          </a:prstGeom>
          <a:noFill/>
          <a:ln w="9525">
            <a:noFill/>
          </a:ln>
        </p:spPr>
        <p:txBody>
          <a:bodyPr wrap="square">
            <a:spAutoFit/>
          </a:bodyPr>
          <a:lstStyle/>
          <a:p>
            <a:pPr indent="0" fontAlgn="auto"/>
            <a:r>
              <a:rPr lang="en-US" b="0">
                <a:latin typeface="微软雅黑" panose="020B0503020204020204" pitchFamily="34" charset="-122"/>
                <a:ea typeface="微软雅黑" panose="020B0503020204020204" pitchFamily="34" charset="-122"/>
                <a:cs typeface="微软雅黑" panose="020B0503020204020204" pitchFamily="34" charset="-122"/>
              </a:rPr>
              <a:t>ENN</a:t>
            </a:r>
            <a:r>
              <a:rPr lang="zh-CN" b="0">
                <a:latin typeface="微软雅黑" panose="020B0503020204020204" pitchFamily="34" charset="-122"/>
                <a:ea typeface="微软雅黑" panose="020B0503020204020204" pitchFamily="34" charset="-122"/>
                <a:cs typeface="微软雅黑" panose="020B0503020204020204" pitchFamily="34" charset="-122"/>
              </a:rPr>
              <a:t>的值越大，说明同类型斑块间相隔距离越远，分布较离散；</a:t>
            </a:r>
          </a:p>
          <a:p>
            <a:pPr indent="0" fontAlgn="auto"/>
            <a:r>
              <a:rPr lang="zh-CN" b="0">
                <a:latin typeface="微软雅黑" panose="020B0503020204020204" pitchFamily="34" charset="-122"/>
                <a:ea typeface="微软雅黑" panose="020B0503020204020204" pitchFamily="34" charset="-122"/>
                <a:cs typeface="微软雅黑" panose="020B0503020204020204" pitchFamily="34" charset="-122"/>
              </a:rPr>
              <a:t>反之，则说明同类型斑块间距离较近，呈团聚分布。</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1"/>
          <p:cNvSpPr txBox="1"/>
          <p:nvPr/>
        </p:nvSpPr>
        <p:spPr>
          <a:xfrm>
            <a:off x="14313" y="18419"/>
            <a:ext cx="232012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solidFill>
                  <a:schemeClr val="tx1"/>
                </a:solidFill>
                <a:latin typeface="微软雅黑" panose="020B0503020204020204" pitchFamily="34" charset="-122"/>
                <a:ea typeface="微软雅黑" panose="020B0503020204020204" pitchFamily="34" charset="-122"/>
                <a:sym typeface="+mn-ea"/>
              </a:rPr>
              <a:t>景观格局</a:t>
            </a:r>
          </a:p>
        </p:txBody>
      </p:sp>
      <p:pic>
        <p:nvPicPr>
          <p:cNvPr id="229" name="图片 2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331085" y="4619625"/>
            <a:ext cx="2957830" cy="816610"/>
          </a:xfrm>
          <a:prstGeom prst="rect">
            <a:avLst/>
          </a:prstGeom>
          <a:noFill/>
          <a:ln>
            <a:noFill/>
          </a:ln>
        </p:spPr>
      </p:pic>
      <p:sp>
        <p:nvSpPr>
          <p:cNvPr id="4" name="文本框 3"/>
          <p:cNvSpPr txBox="1"/>
          <p:nvPr/>
        </p:nvSpPr>
        <p:spPr>
          <a:xfrm>
            <a:off x="14605" y="5575300"/>
            <a:ext cx="7894320" cy="922020"/>
          </a:xfrm>
          <a:prstGeom prst="rect">
            <a:avLst/>
          </a:prstGeom>
          <a:noFill/>
          <a:ln w="9525">
            <a:noFill/>
          </a:ln>
        </p:spPr>
        <p:txBody>
          <a:bodyPr wrap="square">
            <a:spAutoFit/>
          </a:bodyPr>
          <a:lstStyle/>
          <a:p>
            <a:pPr indent="0" fontAlgn="auto"/>
            <a:r>
              <a:rPr lang="en-US" b="0">
                <a:latin typeface="微软雅黑" panose="020B0503020204020204" pitchFamily="34" charset="-122"/>
                <a:ea typeface="微软雅黑" panose="020B0503020204020204" pitchFamily="34" charset="-122"/>
                <a:cs typeface="微软雅黑" panose="020B0503020204020204" pitchFamily="34" charset="-122"/>
              </a:rPr>
              <a:t>AI</a:t>
            </a:r>
            <a:r>
              <a:rPr lang="zh-CN" b="0">
                <a:latin typeface="微软雅黑" panose="020B0503020204020204" pitchFamily="34" charset="-122"/>
                <a:ea typeface="微软雅黑" panose="020B0503020204020204" pitchFamily="34" charset="-122"/>
                <a:cs typeface="微软雅黑" panose="020B0503020204020204" pitchFamily="34" charset="-122"/>
              </a:rPr>
              <a:t>基于同类型斑块像元间公共边界长度来计算。</a:t>
            </a:r>
          </a:p>
          <a:p>
            <a:pPr indent="0" fontAlgn="auto"/>
            <a:r>
              <a:rPr lang="zh-CN" b="0">
                <a:latin typeface="微软雅黑" panose="020B0503020204020204" pitchFamily="34" charset="-122"/>
                <a:ea typeface="微软雅黑" panose="020B0503020204020204" pitchFamily="34" charset="-122"/>
                <a:cs typeface="微软雅黑" panose="020B0503020204020204" pitchFamily="34" charset="-122"/>
              </a:rPr>
              <a:t>当某类型中所有像元间不存在公共边界时，该类型的聚合程度最低；</a:t>
            </a:r>
          </a:p>
          <a:p>
            <a:pPr indent="0" fontAlgn="auto"/>
            <a:r>
              <a:rPr lang="zh-CN" b="0">
                <a:latin typeface="微软雅黑" panose="020B0503020204020204" pitchFamily="34" charset="-122"/>
                <a:ea typeface="微软雅黑" panose="020B0503020204020204" pitchFamily="34" charset="-122"/>
                <a:cs typeface="微软雅黑" panose="020B0503020204020204" pitchFamily="34" charset="-122"/>
              </a:rPr>
              <a:t>而当类型中所有像元间存在的公共边界达到最大值时，具有最大的聚合指数。</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26" name="图片 22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7683500" y="1887220"/>
            <a:ext cx="4426585" cy="2132965"/>
          </a:xfrm>
          <a:prstGeom prst="rect">
            <a:avLst/>
          </a:prstGeom>
          <a:noFill/>
          <a:ln>
            <a:noFill/>
          </a:ln>
        </p:spPr>
      </p:pic>
      <p:sp>
        <p:nvSpPr>
          <p:cNvPr id="6" name="文本框 5"/>
          <p:cNvSpPr txBox="1"/>
          <p:nvPr/>
        </p:nvSpPr>
        <p:spPr>
          <a:xfrm>
            <a:off x="8071485" y="4222115"/>
            <a:ext cx="4036060" cy="1753235"/>
          </a:xfrm>
          <a:prstGeom prst="rect">
            <a:avLst/>
          </a:prstGeom>
          <a:noFill/>
          <a:ln w="9525">
            <a:noFill/>
          </a:ln>
        </p:spPr>
        <p:txBody>
          <a:bodyPr wrap="square">
            <a:spAutoFit/>
          </a:bodyPr>
          <a:lstStyle/>
          <a:p>
            <a:pPr indent="0" fontAlgn="auto"/>
            <a:r>
              <a:rPr lang="en-US" b="0">
                <a:latin typeface="微软雅黑" panose="020B0503020204020204" pitchFamily="34" charset="-122"/>
                <a:ea typeface="微软雅黑" panose="020B0503020204020204" pitchFamily="34" charset="-122"/>
                <a:cs typeface="微软雅黑" panose="020B0503020204020204" pitchFamily="34" charset="-122"/>
              </a:rPr>
              <a:t>CONTAG </a:t>
            </a:r>
            <a:r>
              <a:rPr lang="zh-CN" b="0">
                <a:latin typeface="微软雅黑" panose="020B0503020204020204" pitchFamily="34" charset="-122"/>
                <a:ea typeface="微软雅黑" panose="020B0503020204020204" pitchFamily="34" charset="-122"/>
                <a:cs typeface="微软雅黑" panose="020B0503020204020204" pitchFamily="34" charset="-122"/>
              </a:rPr>
              <a:t>可描述景观里斑块类型的团聚程度或延展趋势，包含了空间信息。</a:t>
            </a:r>
          </a:p>
          <a:p>
            <a:pPr indent="0" fontAlgn="auto"/>
            <a:r>
              <a:rPr lang="en-US" b="0">
                <a:latin typeface="微软雅黑" panose="020B0503020204020204" pitchFamily="34" charset="-122"/>
                <a:ea typeface="微软雅黑" panose="020B0503020204020204" pitchFamily="34" charset="-122"/>
                <a:cs typeface="微软雅黑" panose="020B0503020204020204" pitchFamily="34" charset="-122"/>
              </a:rPr>
              <a:t>CONTAG </a:t>
            </a:r>
            <a:r>
              <a:rPr lang="zh-CN" b="0">
                <a:latin typeface="微软雅黑" panose="020B0503020204020204" pitchFamily="34" charset="-122"/>
                <a:ea typeface="微软雅黑" panose="020B0503020204020204" pitchFamily="34" charset="-122"/>
                <a:cs typeface="微软雅黑" panose="020B0503020204020204" pitchFamily="34" charset="-122"/>
              </a:rPr>
              <a:t>较大，表明景观中的优势斑块类型形成了良好的连接；</a:t>
            </a:r>
          </a:p>
          <a:p>
            <a:pPr indent="0" fontAlgn="auto"/>
            <a:r>
              <a:rPr lang="zh-CN" b="0">
                <a:latin typeface="微软雅黑" panose="020B0503020204020204" pitchFamily="34" charset="-122"/>
                <a:ea typeface="微软雅黑" panose="020B0503020204020204" pitchFamily="34" charset="-122"/>
                <a:cs typeface="微软雅黑" panose="020B0503020204020204" pitchFamily="34" charset="-122"/>
              </a:rPr>
              <a:t>反之，则表明景观是具有多种要素的散布格局，景观的破碎化程度较高。</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1289" y="0"/>
            <a:ext cx="6172984" cy="73310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p:cNvSpPr/>
          <p:nvPr/>
        </p:nvSpPr>
        <p:spPr>
          <a:xfrm>
            <a:off x="4508511" y="-551377"/>
            <a:ext cx="3174978" cy="1567782"/>
          </a:xfrm>
          <a:prstGeom prst="rect">
            <a:avLst/>
          </a:prstGeom>
          <a:solidFill>
            <a:schemeClr val="bg1"/>
          </a:solidFill>
          <a:ln w="69850">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27" name="标题 1"/>
          <p:cNvSpPr txBox="1"/>
          <p:nvPr/>
        </p:nvSpPr>
        <p:spPr>
          <a:xfrm>
            <a:off x="4625315" y="224447"/>
            <a:ext cx="2941370" cy="79195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zh-CN" sz="2400" dirty="0" smtClean="0">
                <a:latin typeface="微软雅黑" panose="020B0503020204020204" pitchFamily="34" charset="-122"/>
                <a:ea typeface="微软雅黑" panose="020B0503020204020204" pitchFamily="34" charset="-122"/>
              </a:rPr>
              <a:t>三维景观格局指数</a:t>
            </a:r>
          </a:p>
        </p:txBody>
      </p:sp>
      <p:sp>
        <p:nvSpPr>
          <p:cNvPr id="17" name="标题 1"/>
          <p:cNvSpPr txBox="1"/>
          <p:nvPr/>
        </p:nvSpPr>
        <p:spPr>
          <a:xfrm>
            <a:off x="14313" y="18419"/>
            <a:ext cx="232012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solidFill>
                  <a:schemeClr val="tx1"/>
                </a:solidFill>
                <a:latin typeface="微软雅黑" panose="020B0503020204020204" pitchFamily="34" charset="-122"/>
                <a:ea typeface="微软雅黑" panose="020B0503020204020204" pitchFamily="34" charset="-122"/>
                <a:sym typeface="+mn-ea"/>
              </a:rPr>
              <a:t>景观格局</a:t>
            </a:r>
          </a:p>
        </p:txBody>
      </p:sp>
      <p:sp>
        <p:nvSpPr>
          <p:cNvPr id="100" name="文本框 99"/>
          <p:cNvSpPr txBox="1"/>
          <p:nvPr/>
        </p:nvSpPr>
        <p:spPr>
          <a:xfrm>
            <a:off x="707390" y="1509395"/>
            <a:ext cx="4458335" cy="1754326"/>
          </a:xfrm>
          <a:prstGeom prst="rect">
            <a:avLst/>
          </a:prstGeom>
          <a:noFill/>
          <a:ln w="9525">
            <a:noFill/>
          </a:ln>
        </p:spPr>
        <p:txBody>
          <a:bodyPr wrap="square">
            <a:spAutoFit/>
          </a:bodyPr>
          <a:lstStyle/>
          <a:p>
            <a:pPr indent="0" fontAlgn="auto"/>
            <a:r>
              <a:rPr lang="zh-CN" b="0" dirty="0">
                <a:latin typeface="微软雅黑" panose="020B0503020204020204" pitchFamily="34" charset="-122"/>
                <a:ea typeface="微软雅黑" panose="020B0503020204020204" pitchFamily="34" charset="-122"/>
                <a:cs typeface="微软雅黑" panose="020B0503020204020204" pitchFamily="34" charset="-122"/>
              </a:rPr>
              <a:t>计算三维景观指数主要是利用数字高程模型（</a:t>
            </a:r>
            <a:r>
              <a:rPr lang="en-US" b="0" dirty="0">
                <a:latin typeface="微软雅黑" panose="020B0503020204020204" pitchFamily="34" charset="-122"/>
                <a:ea typeface="微软雅黑" panose="020B0503020204020204" pitchFamily="34" charset="-122"/>
                <a:cs typeface="微软雅黑" panose="020B0503020204020204" pitchFamily="34" charset="-122"/>
              </a:rPr>
              <a:t>DEM</a:t>
            </a:r>
            <a:r>
              <a:rPr lang="zh-CN" b="0" dirty="0">
                <a:latin typeface="微软雅黑" panose="020B0503020204020204" pitchFamily="34" charset="-122"/>
                <a:ea typeface="微软雅黑" panose="020B0503020204020204" pitchFamily="34" charset="-122"/>
                <a:cs typeface="微软雅黑" panose="020B0503020204020204" pitchFamily="34" charset="-122"/>
              </a:rPr>
              <a:t>），一般方法是首先将影像解译生成的栅格数据图像转成矢量数据</a:t>
            </a:r>
            <a:r>
              <a:rPr lang="zh-CN" b="0" dirty="0" smtClean="0">
                <a:latin typeface="微软雅黑" panose="020B0503020204020204" pitchFamily="34" charset="-122"/>
                <a:ea typeface="微软雅黑" panose="020B0503020204020204" pitchFamily="34" charset="-122"/>
                <a:cs typeface="微软雅黑" panose="020B0503020204020204" pitchFamily="34" charset="-122"/>
              </a:rPr>
              <a:t>格式</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b="0" dirty="0" smtClean="0">
                <a:latin typeface="微软雅黑" panose="020B0503020204020204" pitchFamily="34" charset="-122"/>
                <a:ea typeface="微软雅黑" panose="020B0503020204020204" pitchFamily="34" charset="-122"/>
                <a:cs typeface="微软雅黑" panose="020B0503020204020204" pitchFamily="34" charset="-122"/>
              </a:rPr>
              <a:t>然后</a:t>
            </a:r>
            <a:r>
              <a:rPr lang="zh-CN" b="0" dirty="0">
                <a:latin typeface="微软雅黑" panose="020B0503020204020204" pitchFamily="34" charset="-122"/>
                <a:ea typeface="微软雅黑" panose="020B0503020204020204" pitchFamily="34" charset="-122"/>
                <a:cs typeface="微软雅黑" panose="020B0503020204020204" pitchFamily="34" charset="-122"/>
              </a:rPr>
              <a:t>将此矢量数据格式的图与对应的</a:t>
            </a:r>
            <a:r>
              <a:rPr lang="en-US" b="0" dirty="0">
                <a:latin typeface="微软雅黑" panose="020B0503020204020204" pitchFamily="34" charset="-122"/>
                <a:ea typeface="微软雅黑" panose="020B0503020204020204" pitchFamily="34" charset="-122"/>
                <a:cs typeface="微软雅黑" panose="020B0503020204020204" pitchFamily="34" charset="-122"/>
              </a:rPr>
              <a:t>DEM</a:t>
            </a:r>
            <a:r>
              <a:rPr lang="zh-CN" b="0" dirty="0">
                <a:latin typeface="微软雅黑" panose="020B0503020204020204" pitchFamily="34" charset="-122"/>
                <a:ea typeface="微软雅黑" panose="020B0503020204020204" pitchFamily="34" charset="-122"/>
                <a:cs typeface="微软雅黑" panose="020B0503020204020204" pitchFamily="34" charset="-122"/>
              </a:rPr>
              <a:t>结合，计算对应像元的表面面积，最后求和得出各斑块的表面面积。</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7" name="图片 47"/>
          <p:cNvPicPr>
            <a:picLocks noChangeAspect="1"/>
          </p:cNvPicPr>
          <p:nvPr/>
        </p:nvPicPr>
        <p:blipFill>
          <a:blip r:embed="rId3">
            <a:grayscl/>
          </a:blip>
          <a:stretch>
            <a:fillRect/>
          </a:stretch>
        </p:blipFill>
        <p:spPr>
          <a:xfrm>
            <a:off x="1282065" y="3716338"/>
            <a:ext cx="3144520" cy="2300605"/>
          </a:xfrm>
          <a:prstGeom prst="rect">
            <a:avLst/>
          </a:prstGeom>
        </p:spPr>
      </p:pic>
      <p:sp>
        <p:nvSpPr>
          <p:cNvPr id="2" name="文本框 1"/>
          <p:cNvSpPr txBox="1"/>
          <p:nvPr/>
        </p:nvSpPr>
        <p:spPr>
          <a:xfrm>
            <a:off x="6475095" y="1509395"/>
            <a:ext cx="5080000" cy="1476375"/>
          </a:xfrm>
          <a:prstGeom prst="rect">
            <a:avLst/>
          </a:prstGeom>
          <a:noFill/>
          <a:ln w="9525">
            <a:noFill/>
          </a:ln>
        </p:spPr>
        <p:txBody>
          <a:bodyPr wrap="square">
            <a:spAutoFit/>
          </a:bodyPr>
          <a:lstStyle/>
          <a:p>
            <a:pPr indent="0" fontAlgn="auto"/>
            <a:r>
              <a:rPr lang="zh-CN" b="0" dirty="0">
                <a:latin typeface="微软雅黑" panose="020B0503020204020204" pitchFamily="34" charset="-122"/>
                <a:ea typeface="微软雅黑" panose="020B0503020204020204" pitchFamily="34" charset="-122"/>
                <a:cs typeface="微软雅黑" panose="020B0503020204020204" pitchFamily="34" charset="-122"/>
              </a:rPr>
              <a:t>每个像元</a:t>
            </a:r>
            <a:r>
              <a:rPr lang="en-US" b="0" dirty="0">
                <a:latin typeface="微软雅黑" panose="020B0503020204020204" pitchFamily="34" charset="-122"/>
                <a:ea typeface="微软雅黑" panose="020B0503020204020204" pitchFamily="34" charset="-122"/>
                <a:cs typeface="微软雅黑" panose="020B0503020204020204" pitchFamily="34" charset="-122"/>
              </a:rPr>
              <a:t>c</a:t>
            </a:r>
            <a:r>
              <a:rPr lang="zh-CN" b="0" dirty="0">
                <a:latin typeface="微软雅黑" panose="020B0503020204020204" pitchFamily="34" charset="-122"/>
                <a:ea typeface="微软雅黑" panose="020B0503020204020204" pitchFamily="34" charset="-122"/>
                <a:cs typeface="微软雅黑" panose="020B0503020204020204" pitchFamily="34" charset="-122"/>
              </a:rPr>
              <a:t>由八个三角形取代，这三个三角形的共同顶点是正方形的中心。其他顶点在二维模型中对应于正方形</a:t>
            </a:r>
            <a:r>
              <a:rPr lang="en-US" b="0" dirty="0">
                <a:latin typeface="微软雅黑" panose="020B0503020204020204" pitchFamily="34" charset="-122"/>
                <a:ea typeface="微软雅黑" panose="020B0503020204020204" pitchFamily="34" charset="-122"/>
                <a:cs typeface="微软雅黑" panose="020B0503020204020204" pitchFamily="34" charset="-122"/>
              </a:rPr>
              <a:t>c</a:t>
            </a:r>
            <a:r>
              <a:rPr lang="zh-CN" b="0" dirty="0">
                <a:latin typeface="微软雅黑" panose="020B0503020204020204" pitchFamily="34" charset="-122"/>
                <a:ea typeface="微软雅黑" panose="020B0503020204020204" pitchFamily="34" charset="-122"/>
                <a:cs typeface="微软雅黑" panose="020B0503020204020204" pitchFamily="34" charset="-122"/>
              </a:rPr>
              <a:t>的顶点，以及其边缘的中点。它们的高度由相邻像元的高度决定。实际上，每个相邻单元</a:t>
            </a:r>
            <a:r>
              <a:rPr lang="en-US" b="0" dirty="0">
                <a:latin typeface="微软雅黑" panose="020B0503020204020204" pitchFamily="34" charset="-122"/>
                <a:ea typeface="微软雅黑" panose="020B0503020204020204" pitchFamily="34" charset="-122"/>
                <a:cs typeface="微软雅黑" panose="020B0503020204020204" pitchFamily="34" charset="-122"/>
              </a:rPr>
              <a:t>c'</a:t>
            </a:r>
            <a:r>
              <a:rPr lang="zh-CN" b="0" dirty="0">
                <a:latin typeface="微软雅黑" panose="020B0503020204020204" pitchFamily="34" charset="-122"/>
                <a:ea typeface="微软雅黑" panose="020B0503020204020204" pitchFamily="34" charset="-122"/>
                <a:cs typeface="微软雅黑" panose="020B0503020204020204" pitchFamily="34" charset="-122"/>
              </a:rPr>
              <a:t>的顶点</a:t>
            </a:r>
            <a:r>
              <a:rPr lang="en-US" b="0" dirty="0">
                <a:latin typeface="微软雅黑" panose="020B0503020204020204" pitchFamily="34" charset="-122"/>
                <a:ea typeface="微软雅黑" panose="020B0503020204020204" pitchFamily="34" charset="-122"/>
                <a:cs typeface="微软雅黑" panose="020B0503020204020204" pitchFamily="34" charset="-122"/>
              </a:rPr>
              <a:t>v'</a:t>
            </a:r>
            <a:r>
              <a:rPr lang="zh-CN" b="0" dirty="0">
                <a:latin typeface="微软雅黑" panose="020B0503020204020204" pitchFamily="34" charset="-122"/>
                <a:ea typeface="微软雅黑" panose="020B0503020204020204" pitchFamily="34" charset="-122"/>
                <a:cs typeface="微软雅黑" panose="020B0503020204020204" pitchFamily="34" charset="-122"/>
              </a:rPr>
              <a:t>的高程为</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4"/>
          <a:stretch>
            <a:fillRect/>
          </a:stretch>
        </p:blipFill>
        <p:spPr>
          <a:xfrm>
            <a:off x="9654540" y="2604770"/>
            <a:ext cx="1900555" cy="381000"/>
          </a:xfrm>
          <a:prstGeom prst="rect">
            <a:avLst/>
          </a:prstGeom>
          <a:noFill/>
          <a:ln w="9525">
            <a:noFill/>
          </a:ln>
        </p:spPr>
      </p:pic>
      <p:sp>
        <p:nvSpPr>
          <p:cNvPr id="101" name="文本框 100"/>
          <p:cNvSpPr txBox="1"/>
          <p:nvPr/>
        </p:nvSpPr>
        <p:spPr>
          <a:xfrm>
            <a:off x="6597650" y="2903855"/>
            <a:ext cx="5039995" cy="645160"/>
          </a:xfrm>
          <a:prstGeom prst="rect">
            <a:avLst/>
          </a:prstGeom>
          <a:noFill/>
          <a:ln w="9525">
            <a:noFill/>
          </a:ln>
        </p:spPr>
        <p:txBody>
          <a:bodyPr wrap="square">
            <a:spAutoFit/>
          </a:bodyPr>
          <a:lstStyle/>
          <a:p>
            <a:pPr indent="0" fontAlgn="auto"/>
            <a:r>
              <a:rPr lang="zh-CN" b="0" dirty="0">
                <a:latin typeface="微软雅黑" panose="020B0503020204020204" pitchFamily="34" charset="-122"/>
                <a:ea typeface="微软雅黑" panose="020B0503020204020204" pitchFamily="34" charset="-122"/>
              </a:rPr>
              <a:t>。对于这些三角形，可以使用标准公式计算面积和直径。这些值可用于调整标准景观指数。</a:t>
            </a:r>
            <a:endParaRPr lang="zh-CN" altLang="en-US" dirty="0">
              <a:latin typeface="微软雅黑" panose="020B0503020204020204" pitchFamily="34" charset="-122"/>
              <a:ea typeface="微软雅黑" panose="020B0503020204020204" pitchFamily="34" charset="-122"/>
            </a:endParaRPr>
          </a:p>
        </p:txBody>
      </p:sp>
      <p:pic>
        <p:nvPicPr>
          <p:cNvPr id="50" name="图片 50"/>
          <p:cNvPicPr>
            <a:picLocks noChangeAspect="1"/>
          </p:cNvPicPr>
          <p:nvPr/>
        </p:nvPicPr>
        <p:blipFill>
          <a:blip r:embed="rId5">
            <a:grayscl/>
          </a:blip>
          <a:stretch>
            <a:fillRect/>
          </a:stretch>
        </p:blipFill>
        <p:spPr>
          <a:xfrm>
            <a:off x="6478905" y="3980815"/>
            <a:ext cx="5278120" cy="1771650"/>
          </a:xfrm>
          <a:prstGeom prst="rect">
            <a:avLst/>
          </a:prstGeom>
        </p:spPr>
      </p:pic>
      <p:sp>
        <p:nvSpPr>
          <p:cNvPr id="4" name="文本框 3"/>
          <p:cNvSpPr txBox="1"/>
          <p:nvPr/>
        </p:nvSpPr>
        <p:spPr>
          <a:xfrm>
            <a:off x="8042910" y="6198235"/>
            <a:ext cx="2148840" cy="306705"/>
          </a:xfrm>
          <a:prstGeom prst="rect">
            <a:avLst/>
          </a:prstGeom>
          <a:noFill/>
          <a:ln w="9525">
            <a:noFill/>
          </a:ln>
        </p:spPr>
        <p:txBody>
          <a:bodyPr wrap="square">
            <a:spAutoFit/>
          </a:bodyPr>
          <a:lstStyle/>
          <a:p>
            <a:pPr indent="127000"/>
            <a:r>
              <a:rPr lang="zh-CN" sz="1400" b="0">
                <a:latin typeface="微软雅黑" panose="020B0503020204020204" pitchFamily="34" charset="-122"/>
                <a:ea typeface="微软雅黑" panose="020B0503020204020204" pitchFamily="34" charset="-122"/>
              </a:rPr>
              <a:t>原始地形的多面体模拟</a:t>
            </a:r>
            <a:endParaRPr lang="zh-CN" altLang="en-US" sz="1400">
              <a:latin typeface="微软雅黑" panose="020B0503020204020204" pitchFamily="34" charset="-122"/>
              <a:ea typeface="微软雅黑" panose="020B0503020204020204" pitchFamily="34" charset="-122"/>
            </a:endParaRPr>
          </a:p>
        </p:txBody>
      </p:sp>
      <p:sp>
        <p:nvSpPr>
          <p:cNvPr id="8" name="文本框 7"/>
          <p:cNvSpPr txBox="1"/>
          <p:nvPr/>
        </p:nvSpPr>
        <p:spPr>
          <a:xfrm>
            <a:off x="1879600" y="6198235"/>
            <a:ext cx="1950085" cy="306705"/>
          </a:xfrm>
          <a:prstGeom prst="rect">
            <a:avLst/>
          </a:prstGeom>
          <a:noFill/>
          <a:ln w="9525">
            <a:noFill/>
          </a:ln>
        </p:spPr>
        <p:txBody>
          <a:bodyPr wrap="square">
            <a:spAutoFit/>
          </a:bodyPr>
          <a:lstStyle/>
          <a:p>
            <a:pPr indent="127000"/>
            <a:r>
              <a:rPr lang="zh-CN" sz="1400" b="0">
                <a:latin typeface="微软雅黑" panose="020B0503020204020204" pitchFamily="34" charset="-122"/>
                <a:ea typeface="微软雅黑" panose="020B0503020204020204" pitchFamily="34" charset="-122"/>
              </a:rPr>
              <a:t>简单的数字高程模型</a:t>
            </a:r>
            <a:endParaRPr lang="zh-CN" altLang="en-US" sz="14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6371620" y="-350164"/>
            <a:ext cx="5820082" cy="78522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45143" y="-203200"/>
            <a:ext cx="6517061" cy="7489371"/>
          </a:xfrm>
          <a:prstGeom prst="rect">
            <a:avLst/>
          </a:prstGeom>
          <a:solidFill>
            <a:srgbClr val="7E4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508511" y="-551377"/>
            <a:ext cx="3174978" cy="1567782"/>
          </a:xfrm>
          <a:prstGeom prst="rect">
            <a:avLst/>
          </a:prstGeom>
          <a:solidFill>
            <a:schemeClr val="bg1"/>
          </a:solidFill>
          <a:ln w="69850">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23" name="标题 1"/>
          <p:cNvSpPr txBox="1"/>
          <p:nvPr/>
        </p:nvSpPr>
        <p:spPr>
          <a:xfrm>
            <a:off x="4545565" y="342225"/>
            <a:ext cx="3074885"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sz="2400" dirty="0">
                <a:latin typeface="微软雅黑" panose="020B0503020204020204" pitchFamily="34" charset="-122"/>
                <a:ea typeface="微软雅黑" panose="020B0503020204020204" pitchFamily="34" charset="-122"/>
              </a:rPr>
              <a:t>景观指数的应用</a:t>
            </a:r>
          </a:p>
        </p:txBody>
      </p:sp>
      <p:sp>
        <p:nvSpPr>
          <p:cNvPr id="2" name="矩形 1"/>
          <p:cNvSpPr/>
          <p:nvPr/>
        </p:nvSpPr>
        <p:spPr>
          <a:xfrm>
            <a:off x="481330" y="1293495"/>
            <a:ext cx="5539740" cy="922020"/>
          </a:xfrm>
          <a:prstGeom prst="rect">
            <a:avLst/>
          </a:prstGeom>
        </p:spPr>
        <p:txBody>
          <a:bodyPr wrap="square">
            <a:spAutoFit/>
          </a:bodyPr>
          <a:lstStyle/>
          <a:p>
            <a:r>
              <a:rPr lang="zh-CN" altLang="zh-CN"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景观指数的重要作用在于：它能够用来描述景观格局，进而建立景观结构与过程或现象的联系，更好地解释与理解景观功能。</a:t>
            </a:r>
          </a:p>
        </p:txBody>
      </p:sp>
      <p:sp>
        <p:nvSpPr>
          <p:cNvPr id="21" name="矩形 20"/>
          <p:cNvSpPr/>
          <p:nvPr/>
        </p:nvSpPr>
        <p:spPr>
          <a:xfrm>
            <a:off x="472440" y="2383790"/>
            <a:ext cx="5557520" cy="1198880"/>
          </a:xfrm>
          <a:prstGeom prst="rect">
            <a:avLst/>
          </a:prstGeom>
        </p:spPr>
        <p:txBody>
          <a:bodyPr wrap="square">
            <a:spAutoFit/>
          </a:bodyPr>
          <a:lstStyle/>
          <a:p>
            <a:pPr algn="l"/>
            <a:r>
              <a:rPr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城市化在时间和空间上呈现出由两个交替过程驱动的循环模式：扩散（Diffusion）——城市从现有中心的扩展到新的发展领域，传播(Contagion)——以现有城市地区的向外扩张和缺口填补为特征。</a:t>
            </a:r>
          </a:p>
        </p:txBody>
      </p:sp>
      <p:sp>
        <p:nvSpPr>
          <p:cNvPr id="17" name="标题 1"/>
          <p:cNvSpPr txBox="1"/>
          <p:nvPr/>
        </p:nvSpPr>
        <p:spPr>
          <a:xfrm>
            <a:off x="14313" y="18419"/>
            <a:ext cx="232012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solidFill>
                  <a:schemeClr val="bg1"/>
                </a:solidFill>
                <a:latin typeface="微软雅黑" panose="020B0503020204020204" pitchFamily="34" charset="-122"/>
                <a:ea typeface="微软雅黑" panose="020B0503020204020204" pitchFamily="34" charset="-122"/>
                <a:sym typeface="+mn-ea"/>
              </a:rPr>
              <a:t>景观格局</a:t>
            </a:r>
          </a:p>
        </p:txBody>
      </p:sp>
      <p:sp>
        <p:nvSpPr>
          <p:cNvPr id="103" name="文本框 102"/>
          <p:cNvSpPr txBox="1"/>
          <p:nvPr/>
        </p:nvSpPr>
        <p:spPr>
          <a:xfrm>
            <a:off x="481330" y="3709035"/>
            <a:ext cx="5640705" cy="2861310"/>
          </a:xfrm>
          <a:prstGeom prst="rect">
            <a:avLst/>
          </a:prstGeom>
          <a:noFill/>
          <a:ln w="9525">
            <a:noFill/>
          </a:ln>
        </p:spPr>
        <p:txBody>
          <a:bodyPr wrap="square">
            <a:spAutoFit/>
          </a:bodyPr>
          <a:lstStyle/>
          <a:p>
            <a:pPr indent="0" fontAlgn="auto"/>
            <a:r>
              <a:rPr lang="zh-CN"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研究者进一步将他们的假设转化为可度量的景观指数的时间变化，上图反映了城市化初期扩散的主导性，在扩散过程开始和聚合过程结束时，传播率最高，在这之间达到最低值。下图为更具体的城市化空间模式，在城市化的一个完整扩散</a:t>
            </a:r>
            <a:r>
              <a:rPr lang="en-US"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聚合周期中，城市土地面积单调增加；城市斑块密度，边缘密度，最近邻体距离均先增加，然后在不同时间出现峰值，最后减小，呈现单峰形态；且高城市斑块密度反映了扩散过程的主导地位，一旦聚合过程开始其值就减少。在这段时间内，城市总面积与中心城区用地面积的差异最大。</a:t>
            </a:r>
            <a:endParaRPr lang="zh-CN" altLang="en-US" b="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6" name="图片 76"/>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6774180" y="1511935"/>
            <a:ext cx="5015230" cy="4761230"/>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0" y="-421005"/>
            <a:ext cx="7226935" cy="8070215"/>
          </a:xfrm>
          <a:prstGeom prst="rect">
            <a:avLst/>
          </a:prstGeom>
          <a:solidFill>
            <a:srgbClr val="7E4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508511" y="-551377"/>
            <a:ext cx="3174978" cy="1567782"/>
          </a:xfrm>
          <a:prstGeom prst="rect">
            <a:avLst/>
          </a:prstGeom>
          <a:solidFill>
            <a:schemeClr val="bg1"/>
          </a:solidFill>
          <a:ln w="69850">
            <a:solidFill>
              <a:srgbClr val="7E4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71" name="矩形 70"/>
          <p:cNvSpPr/>
          <p:nvPr/>
        </p:nvSpPr>
        <p:spPr>
          <a:xfrm>
            <a:off x="7226935" y="3766820"/>
            <a:ext cx="5431155" cy="33978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íşḻïḓé"/>
          <p:cNvSpPr txBox="1"/>
          <p:nvPr/>
        </p:nvSpPr>
        <p:spPr bwMode="auto">
          <a:xfrm>
            <a:off x="974985" y="1190268"/>
            <a:ext cx="300592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spcBef>
                <a:spcPct val="0"/>
              </a:spcBef>
            </a:pPr>
            <a:r>
              <a:rPr lang="en-US" altLang="zh-CN" sz="2000" b="1" dirty="0" smtClean="0">
                <a:solidFill>
                  <a:schemeClr val="bg1"/>
                </a:solidFill>
              </a:rPr>
              <a:t>01.</a:t>
            </a:r>
            <a:r>
              <a:rPr lang="zh-CN" altLang="zh-CN" sz="2000" b="1" dirty="0">
                <a:solidFill>
                  <a:schemeClr val="bg1"/>
                </a:solidFill>
              </a:rPr>
              <a:t>Fragstats软件</a:t>
            </a:r>
          </a:p>
        </p:txBody>
      </p:sp>
      <p:sp>
        <p:nvSpPr>
          <p:cNvPr id="28" name="标题 1"/>
          <p:cNvSpPr txBox="1"/>
          <p:nvPr/>
        </p:nvSpPr>
        <p:spPr>
          <a:xfrm>
            <a:off x="4545565" y="342225"/>
            <a:ext cx="3074885"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altLang="zh-CN" sz="2400">
                <a:latin typeface="微软雅黑" panose="020B0503020204020204" pitchFamily="34" charset="-122"/>
                <a:ea typeface="微软雅黑" panose="020B0503020204020204" pitchFamily="34" charset="-122"/>
              </a:rPr>
              <a:t>景观指数分析软件</a:t>
            </a:r>
          </a:p>
        </p:txBody>
      </p:sp>
      <p:sp>
        <p:nvSpPr>
          <p:cNvPr id="2" name="标题 1"/>
          <p:cNvSpPr txBox="1"/>
          <p:nvPr/>
        </p:nvSpPr>
        <p:spPr>
          <a:xfrm>
            <a:off x="14313" y="18419"/>
            <a:ext cx="232012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solidFill>
                  <a:schemeClr val="bg1"/>
                </a:solidFill>
                <a:latin typeface="微软雅黑" panose="020B0503020204020204" pitchFamily="34" charset="-122"/>
                <a:ea typeface="微软雅黑" panose="020B0503020204020204" pitchFamily="34" charset="-122"/>
                <a:sym typeface="+mn-ea"/>
              </a:rPr>
              <a:t>景观格局</a:t>
            </a:r>
          </a:p>
        </p:txBody>
      </p:sp>
      <p:sp>
        <p:nvSpPr>
          <p:cNvPr id="103" name="文本框 102"/>
          <p:cNvSpPr txBox="1"/>
          <p:nvPr/>
        </p:nvSpPr>
        <p:spPr>
          <a:xfrm>
            <a:off x="304800" y="1705610"/>
            <a:ext cx="6731635" cy="2062103"/>
          </a:xfrm>
          <a:prstGeom prst="rect">
            <a:avLst/>
          </a:prstGeom>
          <a:noFill/>
          <a:ln w="9525">
            <a:noFill/>
          </a:ln>
        </p:spPr>
        <p:txBody>
          <a:bodyPr wrap="square">
            <a:spAutoFit/>
          </a:bodyPr>
          <a:lstStyle/>
          <a:p>
            <a:pPr marL="285750" indent="-285750" fontAlgn="auto">
              <a:buFont typeface="Arial" panose="020B0604020202020204"/>
              <a:buChar char="•"/>
            </a:pPr>
            <a:r>
              <a:rPr lang="en-US" sz="1600" b="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Fragstats</a:t>
            </a:r>
            <a:r>
              <a:rPr lang="zh-CN" sz="16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是一</a:t>
            </a:r>
            <a:r>
              <a:rPr lang="zh-CN" sz="16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款为揭示分类图的分布格局而设计的、计算多种景观指数的桌面软件程序</a:t>
            </a:r>
            <a:r>
              <a:rPr lang="zh-CN" sz="16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buFont typeface="Arial" panose="020B0604020202020204"/>
              <a:buChar char="•"/>
            </a:pPr>
            <a:endParaRPr lang="en-US" altLang="zh-CN" sz="16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buFont typeface="Arial" panose="020B0604020202020204"/>
              <a:buChar char="•"/>
            </a:pPr>
            <a:r>
              <a:rPr lang="zh-CN" sz="16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它</a:t>
            </a:r>
            <a:r>
              <a:rPr lang="zh-CN" sz="16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所有的指数计算都是基于景观斑块的面积、周长、数量和距离等几个基本指标进行。接受输入的数据主要是各种类型的栅</a:t>
            </a:r>
            <a:r>
              <a:rPr lang="zh-CN" sz="16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格。</a:t>
            </a:r>
            <a:endParaRPr lang="en-US" altLang="zh-CN" sz="16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buFont typeface="Arial" panose="020B0604020202020204"/>
              <a:buChar char="•"/>
            </a:pPr>
            <a:endParaRPr lang="en-US" altLang="zh-CN" sz="16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buFont typeface="Arial" panose="020B0604020202020204"/>
              <a:buChar char="•"/>
            </a:pPr>
            <a:r>
              <a:rPr lang="zh-CN" sz="16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它</a:t>
            </a:r>
            <a:r>
              <a:rPr lang="zh-CN" sz="16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所计算的指数包括</a:t>
            </a:r>
            <a:r>
              <a:rPr lang="en-US" sz="16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3</a:t>
            </a:r>
            <a:r>
              <a:rPr lang="zh-CN" sz="16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个等级，即斑块级别（</a:t>
            </a:r>
            <a:r>
              <a:rPr lang="en-US" sz="16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patch-level</a:t>
            </a:r>
            <a:r>
              <a:rPr lang="zh-CN" sz="16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），类型</a:t>
            </a:r>
            <a:r>
              <a:rPr lang="zh-CN" sz="16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级别（</a:t>
            </a:r>
            <a:r>
              <a:rPr lang="en-US" sz="16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class-level</a:t>
            </a:r>
            <a:r>
              <a:rPr lang="zh-CN" sz="16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），景观</a:t>
            </a:r>
            <a:r>
              <a:rPr lang="zh-CN" sz="16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级别（</a:t>
            </a:r>
            <a:r>
              <a:rPr lang="en-US" sz="16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landscape-level</a:t>
            </a:r>
            <a:r>
              <a:rPr lang="zh-CN" sz="1600" b="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141" name="图片 4141"/>
          <p:cNvPicPr>
            <a:picLocks noChangeAspect="1"/>
          </p:cNvPicPr>
          <p:nvPr/>
        </p:nvPicPr>
        <p:blipFill>
          <a:blip r:embed="rId3">
            <a:grayscl/>
          </a:blip>
          <a:srcRect b="5721"/>
          <a:stretch>
            <a:fillRect/>
          </a:stretch>
        </p:blipFill>
        <p:spPr>
          <a:xfrm>
            <a:off x="1216660" y="4106545"/>
            <a:ext cx="4792980" cy="2541270"/>
          </a:xfrm>
          <a:prstGeom prst="rect">
            <a:avLst/>
          </a:prstGeom>
          <a:ln>
            <a:noFill/>
          </a:ln>
          <a:effectLst>
            <a:outerShdw blurRad="50800" dist="38100" dir="2700000" algn="tl" rotWithShape="0">
              <a:prstClr val="black">
                <a:alpha val="40000"/>
              </a:prstClr>
            </a:outerShdw>
          </a:effectLst>
        </p:spPr>
      </p:pic>
      <p:sp>
        <p:nvSpPr>
          <p:cNvPr id="4" name="íşḻïḓé"/>
          <p:cNvSpPr txBox="1"/>
          <p:nvPr/>
        </p:nvSpPr>
        <p:spPr bwMode="auto">
          <a:xfrm>
            <a:off x="8305425" y="653058"/>
            <a:ext cx="300592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spcBef>
                <a:spcPct val="0"/>
              </a:spcBef>
            </a:pPr>
            <a:r>
              <a:rPr lang="en-US" altLang="zh-CN" sz="2000" b="1" dirty="0" smtClean="0">
                <a:solidFill>
                  <a:schemeClr val="tx1"/>
                </a:solidFill>
              </a:rPr>
              <a:t>0</a:t>
            </a:r>
            <a:r>
              <a:rPr lang="en-US" sz="2000" b="1" dirty="0" smtClean="0">
                <a:solidFill>
                  <a:schemeClr val="tx1"/>
                </a:solidFill>
              </a:rPr>
              <a:t>2.APACK软件</a:t>
            </a:r>
          </a:p>
        </p:txBody>
      </p:sp>
      <p:sp>
        <p:nvSpPr>
          <p:cNvPr id="100" name="文本框 99"/>
          <p:cNvSpPr txBox="1"/>
          <p:nvPr/>
        </p:nvSpPr>
        <p:spPr>
          <a:xfrm>
            <a:off x="7413625" y="1238250"/>
            <a:ext cx="4688205" cy="2308324"/>
          </a:xfrm>
          <a:prstGeom prst="rect">
            <a:avLst/>
          </a:prstGeom>
          <a:noFill/>
          <a:ln w="9525">
            <a:noFill/>
          </a:ln>
        </p:spPr>
        <p:txBody>
          <a:bodyPr wrap="square">
            <a:spAutoFit/>
          </a:bodyPr>
          <a:lstStyle/>
          <a:p>
            <a:pPr marL="285750" indent="-285750" fontAlgn="auto">
              <a:buFont typeface="Arial" panose="020B0604020202020204"/>
              <a:buChar char="•"/>
            </a:pPr>
            <a:r>
              <a:rPr lang="zh-CN" sz="1600" b="0" dirty="0">
                <a:latin typeface="微软雅黑" panose="020B0503020204020204" pitchFamily="34" charset="-122"/>
                <a:ea typeface="微软雅黑" panose="020B0503020204020204" pitchFamily="34" charset="-122"/>
                <a:cs typeface="微软雅黑" panose="020B0503020204020204" pitchFamily="34" charset="-122"/>
              </a:rPr>
              <a:t>该软件针对大的数据集进行快速的景观指数计算</a:t>
            </a:r>
            <a:r>
              <a:rPr lang="zh-CN" sz="1600" b="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b="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buFont typeface="Arial" panose="020B0604020202020204"/>
              <a:buChar char="•"/>
            </a:pPr>
            <a:endParaRPr 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buFont typeface="Arial" panose="020B0604020202020204"/>
              <a:buChar char="•"/>
            </a:pPr>
            <a:r>
              <a:rPr lang="en-US" sz="1600" b="0" dirty="0" smtClean="0">
                <a:latin typeface="微软雅黑" panose="020B0503020204020204" pitchFamily="34" charset="-122"/>
                <a:ea typeface="微软雅黑" panose="020B0503020204020204" pitchFamily="34" charset="-122"/>
                <a:cs typeface="微软雅黑" panose="020B0503020204020204" pitchFamily="34" charset="-122"/>
              </a:rPr>
              <a:t>APACK</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设计的目的是为了开发一种有效的程序来计算景观</a:t>
            </a:r>
            <a:r>
              <a:rPr lang="zh-CN" sz="1600" b="0" dirty="0" smtClean="0">
                <a:latin typeface="微软雅黑" panose="020B0503020204020204" pitchFamily="34" charset="-122"/>
                <a:ea typeface="微软雅黑" panose="020B0503020204020204" pitchFamily="34" charset="-122"/>
                <a:cs typeface="微软雅黑" panose="020B0503020204020204" pitchFamily="34" charset="-122"/>
              </a:rPr>
              <a:t>指数</a:t>
            </a: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buFont typeface="Arial" panose="020B0604020202020204"/>
              <a:buChar char="•"/>
            </a:pPr>
            <a:endParaRPr lang="en-US" altLang="zh-CN" sz="16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buFont typeface="Arial" panose="020B0604020202020204"/>
              <a:buChar char="•"/>
            </a:pPr>
            <a:r>
              <a:rPr lang="en-US" sz="1600" b="0" dirty="0" smtClean="0">
                <a:latin typeface="微软雅黑" panose="020B0503020204020204" pitchFamily="34" charset="-122"/>
                <a:ea typeface="微软雅黑" panose="020B0503020204020204" pitchFamily="34" charset="-122"/>
                <a:cs typeface="微软雅黑" panose="020B0503020204020204" pitchFamily="34" charset="-122"/>
              </a:rPr>
              <a:t>APACK</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能计算</a:t>
            </a:r>
            <a:r>
              <a:rPr lang="en-US" sz="1600" b="0" dirty="0">
                <a:latin typeface="微软雅黑" panose="020B0503020204020204" pitchFamily="34" charset="-122"/>
                <a:ea typeface="微软雅黑" panose="020B0503020204020204" pitchFamily="34" charset="-122"/>
                <a:cs typeface="微软雅黑" panose="020B0503020204020204" pitchFamily="34" charset="-122"/>
              </a:rPr>
              <a:t>25</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个景观指数，这些指数主要包括基本指数（如：面积）、信息论指数（如：多样性）、结构指数（如：孔隙度、连通性）。</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7389495" y="4460240"/>
            <a:ext cx="4723765" cy="2308324"/>
          </a:xfrm>
          <a:prstGeom prst="rect">
            <a:avLst/>
          </a:prstGeom>
          <a:noFill/>
          <a:ln w="9525">
            <a:noFill/>
          </a:ln>
        </p:spPr>
        <p:txBody>
          <a:bodyPr wrap="square">
            <a:spAutoFit/>
          </a:bodyPr>
          <a:lstStyle/>
          <a:p>
            <a:pPr marL="285750" indent="-285750" fontAlgn="auto">
              <a:buFont typeface="Arial" panose="020B0604020202020204"/>
              <a:buChar char="•"/>
            </a:pPr>
            <a:r>
              <a:rPr lang="en-US" sz="1600" b="0" dirty="0">
                <a:latin typeface="微软雅黑" panose="020B0503020204020204" pitchFamily="34" charset="-122"/>
                <a:ea typeface="微软雅黑" panose="020B0503020204020204" pitchFamily="34" charset="-122"/>
                <a:cs typeface="微软雅黑" panose="020B0503020204020204" pitchFamily="34" charset="-122"/>
              </a:rPr>
              <a:t>Patch </a:t>
            </a:r>
            <a:r>
              <a:rPr lang="en-US" sz="1600" b="0" dirty="0" smtClean="0">
                <a:latin typeface="微软雅黑" panose="020B0503020204020204" pitchFamily="34" charset="-122"/>
                <a:ea typeface="微软雅黑" panose="020B0503020204020204" pitchFamily="34" charset="-122"/>
                <a:cs typeface="微软雅黑" panose="020B0503020204020204" pitchFamily="34" charset="-122"/>
              </a:rPr>
              <a:t>Analyst</a:t>
            </a:r>
            <a:r>
              <a:rPr lang="zh-CN" sz="1600" b="0" dirty="0" smtClean="0">
                <a:latin typeface="微软雅黑" panose="020B0503020204020204" pitchFamily="34" charset="-122"/>
                <a:ea typeface="微软雅黑" panose="020B0503020204020204" pitchFamily="34" charset="-122"/>
                <a:cs typeface="微软雅黑" panose="020B0503020204020204" pitchFamily="34" charset="-122"/>
              </a:rPr>
              <a:t>是</a:t>
            </a:r>
            <a:r>
              <a:rPr lang="en-US" sz="1600" b="0" dirty="0">
                <a:latin typeface="微软雅黑" panose="020B0503020204020204" pitchFamily="34" charset="-122"/>
                <a:ea typeface="微软雅黑" panose="020B0503020204020204" pitchFamily="34" charset="-122"/>
                <a:cs typeface="微软雅黑" panose="020B0503020204020204" pitchFamily="34" charset="-122"/>
              </a:rPr>
              <a:t>ArcGIS</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的扩展，主要用来辅助景观斑块的空间分析，模拟斑块的关联属性</a:t>
            </a:r>
            <a:r>
              <a:rPr lang="zh-CN" sz="1600" b="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b="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buFont typeface="Arial" panose="020B0604020202020204"/>
              <a:buChar char="•"/>
            </a:pPr>
            <a:endParaRPr lang="en-US" altLang="zh-CN" sz="1600" b="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buFont typeface="Arial" panose="020B0604020202020204"/>
              <a:buChar char="•"/>
            </a:pPr>
            <a:r>
              <a:rPr lang="zh-CN" sz="1600" b="0" dirty="0" smtClean="0">
                <a:latin typeface="微软雅黑" panose="020B0503020204020204" pitchFamily="34" charset="-122"/>
                <a:ea typeface="微软雅黑" panose="020B0503020204020204" pitchFamily="34" charset="-122"/>
                <a:cs typeface="微软雅黑" panose="020B0503020204020204" pitchFamily="34" charset="-122"/>
              </a:rPr>
              <a:t>用来</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进行空间格局分析，支持栖息地建模、生物多样性保护和森林管理</a:t>
            </a:r>
            <a:r>
              <a:rPr lang="zh-CN" sz="1600" b="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b="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buFont typeface="Arial" panose="020B0604020202020204"/>
              <a:buChar char="•"/>
            </a:pPr>
            <a:endParaRPr lang="en-US" altLang="zh-CN" sz="1600" b="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buFont typeface="Arial" panose="020B0604020202020204"/>
              <a:buChar char="•"/>
            </a:pPr>
            <a:r>
              <a:rPr lang="zh-CN" sz="1600" b="0" dirty="0" smtClean="0">
                <a:latin typeface="微软雅黑" panose="020B0503020204020204" pitchFamily="34" charset="-122"/>
                <a:ea typeface="微软雅黑" panose="020B0503020204020204" pitchFamily="34" charset="-122"/>
                <a:cs typeface="微软雅黑" panose="020B0503020204020204" pitchFamily="34" charset="-122"/>
              </a:rPr>
              <a:t>其</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最大特点在于能够借助于</a:t>
            </a:r>
            <a:r>
              <a:rPr lang="en-US" sz="1600" b="0" dirty="0">
                <a:latin typeface="微软雅黑" panose="020B0503020204020204" pitchFamily="34" charset="-122"/>
                <a:ea typeface="微软雅黑" panose="020B0503020204020204" pitchFamily="34" charset="-122"/>
                <a:cs typeface="微软雅黑" panose="020B0503020204020204" pitchFamily="34" charset="-122"/>
              </a:rPr>
              <a:t>ArcGIS</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平台对矢量图层（</a:t>
            </a:r>
            <a:r>
              <a:rPr lang="en-US" sz="1600" b="0" dirty="0" err="1">
                <a:latin typeface="微软雅黑" panose="020B0503020204020204" pitchFamily="34" charset="-122"/>
                <a:ea typeface="微软雅黑" panose="020B0503020204020204" pitchFamily="34" charset="-122"/>
                <a:cs typeface="微软雅黑" panose="020B0503020204020204" pitchFamily="34" charset="-122"/>
              </a:rPr>
              <a:t>shapefile</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）和栅格图层（</a:t>
            </a:r>
            <a:r>
              <a:rPr lang="en-US" sz="1600" b="0" dirty="0">
                <a:latin typeface="微软雅黑" panose="020B0503020204020204" pitchFamily="34" charset="-122"/>
                <a:ea typeface="微软雅黑" panose="020B0503020204020204" pitchFamily="34" charset="-122"/>
                <a:cs typeface="微软雅黑" panose="020B0503020204020204" pitchFamily="34" charset="-122"/>
              </a:rPr>
              <a:t>GRID</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）进行</a:t>
            </a:r>
            <a:r>
              <a:rPr lang="zh-CN" sz="1600" b="0" dirty="0" smtClean="0">
                <a:latin typeface="微软雅黑" panose="020B0503020204020204" pitchFamily="34" charset="-122"/>
                <a:ea typeface="微软雅黑" panose="020B0503020204020204" pitchFamily="34" charset="-122"/>
                <a:cs typeface="微软雅黑" panose="020B0503020204020204" pitchFamily="34" charset="-122"/>
              </a:rPr>
              <a:t>分析。</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íşḻïḓé"/>
          <p:cNvSpPr txBox="1"/>
          <p:nvPr/>
        </p:nvSpPr>
        <p:spPr bwMode="auto">
          <a:xfrm>
            <a:off x="8305425" y="3910608"/>
            <a:ext cx="300592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spcBef>
                <a:spcPct val="0"/>
              </a:spcBef>
            </a:pPr>
            <a:r>
              <a:rPr lang="en-US" altLang="zh-CN" sz="2000" b="1" dirty="0" smtClean="0">
                <a:solidFill>
                  <a:schemeClr val="tx1"/>
                </a:solidFill>
              </a:rPr>
              <a:t>03</a:t>
            </a:r>
            <a:r>
              <a:rPr lang="en-US" sz="2000" b="1" dirty="0" smtClean="0">
                <a:solidFill>
                  <a:schemeClr val="tx1"/>
                </a:solidFill>
              </a:rPr>
              <a:t>.Patch Analyst</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61957" y="2363372"/>
            <a:ext cx="6668086" cy="1862048"/>
          </a:xfrm>
          <a:prstGeom prst="rect">
            <a:avLst/>
          </a:prstGeom>
          <a:noFill/>
        </p:spPr>
        <p:txBody>
          <a:bodyPr wrap="square" rtlCol="0">
            <a:spAutoFit/>
          </a:bodyPr>
          <a:lstStyle/>
          <a:p>
            <a:pPr algn="ctr"/>
            <a:r>
              <a:rPr lang="en-US" altLang="zh-CN" sz="11500" dirty="0" smtClean="0">
                <a:solidFill>
                  <a:schemeClr val="bg1"/>
                </a:solidFill>
                <a:latin typeface="Broadway" panose="04040905080B02020502" pitchFamily="82" charset="0"/>
              </a:rPr>
              <a:t>THANKS</a:t>
            </a:r>
            <a:endParaRPr lang="zh-CN" altLang="en-US" sz="11500" dirty="0">
              <a:solidFill>
                <a:schemeClr val="bg1"/>
              </a:solidFill>
              <a:latin typeface="Broadway" panose="04040905080B02020502" pitchFamily="82" charset="0"/>
            </a:endParaRPr>
          </a:p>
        </p:txBody>
      </p:sp>
      <p:sp>
        <p:nvSpPr>
          <p:cNvPr id="7" name="矩形 6"/>
          <p:cNvSpPr/>
          <p:nvPr/>
        </p:nvSpPr>
        <p:spPr>
          <a:xfrm>
            <a:off x="0" y="2342311"/>
            <a:ext cx="12192000" cy="1814052"/>
          </a:xfrm>
          <a:prstGeom prst="rect">
            <a:avLst/>
          </a:prstGeom>
          <a:solidFill>
            <a:srgbClr val="7E4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417217" y="2587617"/>
            <a:ext cx="6862408" cy="1323439"/>
          </a:xfrm>
          <a:prstGeom prst="rect">
            <a:avLst/>
          </a:prstGeom>
          <a:noFill/>
        </p:spPr>
        <p:txBody>
          <a:bodyPr wrap="square" rtlCol="0">
            <a:spAutoFit/>
          </a:bodyPr>
          <a:lstStyle/>
          <a:p>
            <a:r>
              <a:rPr lang="en-US" altLang="zh-CN" sz="8000" b="1" dirty="0" smtClean="0">
                <a:solidFill>
                  <a:schemeClr val="bg1"/>
                </a:solidFill>
                <a:latin typeface="微软雅黑" panose="020B0503020204020204" pitchFamily="34" charset="-122"/>
                <a:ea typeface="微软雅黑" panose="020B0503020204020204" pitchFamily="34" charset="-122"/>
              </a:rPr>
              <a:t>Thank you </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6306850" y="-289204"/>
            <a:ext cx="5820082" cy="7852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209913" y="-415290"/>
            <a:ext cx="6517061" cy="7489371"/>
          </a:xfrm>
          <a:prstGeom prst="rect">
            <a:avLst/>
          </a:prstGeom>
          <a:solidFill>
            <a:srgbClr val="854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508511" y="-551377"/>
            <a:ext cx="3174978" cy="1567782"/>
          </a:xfrm>
          <a:prstGeom prst="rect">
            <a:avLst/>
          </a:prstGeom>
          <a:solidFill>
            <a:schemeClr val="bg1"/>
          </a:solidFill>
          <a:ln w="69850">
            <a:solidFill>
              <a:srgbClr val="854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23" name="标题 1"/>
          <p:cNvSpPr txBox="1"/>
          <p:nvPr/>
        </p:nvSpPr>
        <p:spPr>
          <a:xfrm>
            <a:off x="4545565" y="342225"/>
            <a:ext cx="3074885"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sz="2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Ripley’s K函数</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6704491" y="1497978"/>
            <a:ext cx="2136775" cy="398780"/>
          </a:xfrm>
          <a:prstGeom prst="rect">
            <a:avLst/>
          </a:prstGeom>
        </p:spPr>
        <p:txBody>
          <a:bodyPr wrap="none">
            <a:spAutoFit/>
          </a:bodyPr>
          <a:lstStyle/>
          <a:p>
            <a:r>
              <a:rPr lang="zh-CN" altLang="zh-CN" sz="2000" b="1" dirty="0">
                <a:latin typeface="微软雅黑" panose="020B0503020204020204" pitchFamily="34" charset="-122"/>
                <a:ea typeface="微软雅黑" panose="020B0503020204020204" pitchFamily="34" charset="-122"/>
                <a:cs typeface="微软雅黑" panose="020B0503020204020204" pitchFamily="34" charset="-122"/>
              </a:rPr>
              <a:t>未加权</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K</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函数结果</a:t>
            </a:r>
          </a:p>
        </p:txBody>
      </p:sp>
      <p:pic>
        <p:nvPicPr>
          <p:cNvPr id="78851" name="图片 78851"/>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a:xfrm>
            <a:off x="6781165" y="2275205"/>
            <a:ext cx="4871720" cy="3204210"/>
          </a:xfrm>
          <a:prstGeom prst="rect">
            <a:avLst/>
          </a:prstGeom>
          <a:noFill/>
        </p:spPr>
      </p:pic>
      <p:cxnSp>
        <p:nvCxnSpPr>
          <p:cNvPr id="4" name="直接连接符 3"/>
          <p:cNvCxnSpPr/>
          <p:nvPr/>
        </p:nvCxnSpPr>
        <p:spPr>
          <a:xfrm>
            <a:off x="685045" y="2528698"/>
            <a:ext cx="2973775" cy="0"/>
          </a:xfrm>
          <a:prstGeom prst="line">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85045" y="3584477"/>
            <a:ext cx="2973775" cy="0"/>
          </a:xfrm>
          <a:prstGeom prst="line">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685045" y="4751046"/>
            <a:ext cx="2973775" cy="0"/>
          </a:xfrm>
          <a:prstGeom prst="line">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50" name="ïṧ1iďe"/>
          <p:cNvSpPr/>
          <p:nvPr/>
        </p:nvSpPr>
        <p:spPr bwMode="auto">
          <a:xfrm>
            <a:off x="685045" y="1596435"/>
            <a:ext cx="504056" cy="504056"/>
          </a:xfrm>
          <a:prstGeom prst="roundRect">
            <a:avLst>
              <a:gd name="adj" fmla="val 11236"/>
            </a:avLst>
          </a:prstGeom>
          <a:solidFill>
            <a:schemeClr val="bg1"/>
          </a:solidFill>
          <a:ln w="19050">
            <a:noFill/>
          </a:ln>
          <a:effectLst>
            <a:outerShdw blurRad="50800" dist="38100" dir="2700000" algn="tl" rotWithShape="0">
              <a:prstClr val="black">
                <a:alpha val="40000"/>
              </a:prstClr>
            </a:outerShdw>
          </a:effectLst>
        </p:spPr>
        <p:txBody>
          <a:bodyPr wrap="none" anchor="ctr">
            <a:normAutofit/>
          </a:bodyPr>
          <a:lstStyle/>
          <a:p>
            <a:pPr algn="ctr"/>
            <a:r>
              <a:rPr lang="en-US" altLang="zh-CN" b="1" dirty="0" smtClean="0">
                <a:solidFill>
                  <a:srgbClr val="854C35"/>
                </a:solidFill>
              </a:rPr>
              <a:t>01</a:t>
            </a:r>
          </a:p>
        </p:txBody>
      </p:sp>
      <p:sp>
        <p:nvSpPr>
          <p:cNvPr id="7" name="îṡļiḓe"/>
          <p:cNvSpPr/>
          <p:nvPr/>
        </p:nvSpPr>
        <p:spPr bwMode="auto">
          <a:xfrm>
            <a:off x="685045" y="2773314"/>
            <a:ext cx="504056" cy="504056"/>
          </a:xfrm>
          <a:prstGeom prst="roundRect">
            <a:avLst>
              <a:gd name="adj" fmla="val 11236"/>
            </a:avLst>
          </a:prstGeom>
          <a:solidFill>
            <a:schemeClr val="bg1"/>
          </a:solidFill>
          <a:ln w="19050">
            <a:noFill/>
          </a:ln>
          <a:effectLst>
            <a:outerShdw blurRad="50800" dist="38100" dir="2700000" algn="tl" rotWithShape="0">
              <a:prstClr val="black">
                <a:alpha val="40000"/>
              </a:prstClr>
            </a:outerShdw>
          </a:effectLst>
        </p:spPr>
        <p:txBody>
          <a:bodyPr wrap="none" anchor="ctr">
            <a:normAutofit/>
          </a:bodyPr>
          <a:lstStyle/>
          <a:p>
            <a:pPr algn="ctr"/>
            <a:r>
              <a:rPr lang="en-US" altLang="zh-CN" b="1" dirty="0" smtClean="0">
                <a:solidFill>
                  <a:srgbClr val="854C35"/>
                </a:solidFill>
              </a:rPr>
              <a:t>02</a:t>
            </a:r>
          </a:p>
        </p:txBody>
      </p:sp>
      <p:sp>
        <p:nvSpPr>
          <p:cNvPr id="8" name="ïśļîďê"/>
          <p:cNvSpPr/>
          <p:nvPr/>
        </p:nvSpPr>
        <p:spPr bwMode="auto">
          <a:xfrm>
            <a:off x="685045" y="3904473"/>
            <a:ext cx="504056" cy="504056"/>
          </a:xfrm>
          <a:prstGeom prst="roundRect">
            <a:avLst>
              <a:gd name="adj" fmla="val 11236"/>
            </a:avLst>
          </a:prstGeom>
          <a:solidFill>
            <a:schemeClr val="bg1"/>
          </a:solidFill>
          <a:ln w="19050">
            <a:noFill/>
          </a:ln>
          <a:effectLst>
            <a:outerShdw blurRad="50800" dist="38100" dir="2700000" algn="tl" rotWithShape="0">
              <a:prstClr val="black">
                <a:alpha val="40000"/>
              </a:prstClr>
            </a:outerShdw>
          </a:effectLst>
        </p:spPr>
        <p:txBody>
          <a:bodyPr wrap="none" anchor="ctr">
            <a:normAutofit/>
          </a:bodyPr>
          <a:lstStyle/>
          <a:p>
            <a:pPr algn="ctr"/>
            <a:r>
              <a:rPr lang="en-US" b="1" dirty="0" smtClean="0">
                <a:solidFill>
                  <a:srgbClr val="854C35"/>
                </a:solidFill>
              </a:rPr>
              <a:t>03</a:t>
            </a:r>
          </a:p>
        </p:txBody>
      </p:sp>
      <p:sp>
        <p:nvSpPr>
          <p:cNvPr id="53" name="îs1îdé"/>
          <p:cNvSpPr/>
          <p:nvPr/>
        </p:nvSpPr>
        <p:spPr bwMode="auto">
          <a:xfrm>
            <a:off x="685045" y="5092782"/>
            <a:ext cx="504056" cy="504056"/>
          </a:xfrm>
          <a:prstGeom prst="roundRect">
            <a:avLst>
              <a:gd name="adj" fmla="val 11236"/>
            </a:avLst>
          </a:prstGeom>
          <a:solidFill>
            <a:schemeClr val="bg1"/>
          </a:solidFill>
          <a:ln w="19050">
            <a:noFill/>
          </a:ln>
          <a:effectLst>
            <a:outerShdw blurRad="50800" dist="38100" dir="2700000" algn="tl" rotWithShape="0">
              <a:prstClr val="black">
                <a:alpha val="40000"/>
              </a:prstClr>
            </a:outerShdw>
          </a:effectLst>
        </p:spPr>
        <p:txBody>
          <a:bodyPr wrap="none" anchor="ctr">
            <a:normAutofit/>
          </a:bodyPr>
          <a:lstStyle/>
          <a:p>
            <a:pPr algn="ctr"/>
            <a:r>
              <a:rPr lang="en-US" b="1" dirty="0" smtClean="0">
                <a:solidFill>
                  <a:srgbClr val="854C35"/>
                </a:solidFill>
              </a:rPr>
              <a:t>04</a:t>
            </a:r>
          </a:p>
        </p:txBody>
      </p:sp>
      <p:sp>
        <p:nvSpPr>
          <p:cNvPr id="9" name="矩形 8"/>
          <p:cNvSpPr/>
          <p:nvPr/>
        </p:nvSpPr>
        <p:spPr>
          <a:xfrm>
            <a:off x="1272540" y="1399540"/>
            <a:ext cx="4503420" cy="922020"/>
          </a:xfrm>
          <a:prstGeom prst="rect">
            <a:avLst/>
          </a:prstGeom>
        </p:spPr>
        <p:txBody>
          <a:bodyPr wrap="square">
            <a:spAutoFit/>
          </a:bodyPr>
          <a:lstStyle/>
          <a:p>
            <a:r>
              <a:rPr 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如果特定距离的</a:t>
            </a:r>
            <a:r>
              <a:rPr 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K </a:t>
            </a:r>
            <a:r>
              <a:rPr 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观测值大于 </a:t>
            </a:r>
            <a:r>
              <a:rPr 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K </a:t>
            </a:r>
            <a:r>
              <a:rPr 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预期值，则与该距离（分析尺度）的随机分布相比，该分布的聚类程度更高。</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 name="矩形 11"/>
          <p:cNvSpPr/>
          <p:nvPr/>
        </p:nvSpPr>
        <p:spPr>
          <a:xfrm>
            <a:off x="1272645" y="2698922"/>
            <a:ext cx="4504041" cy="645160"/>
          </a:xfrm>
          <a:prstGeom prst="rect">
            <a:avLst/>
          </a:prstGeom>
        </p:spPr>
        <p:txBody>
          <a:bodyPr wrap="square">
            <a:spAutoFit/>
          </a:bodyPr>
          <a:lstStyle/>
          <a:p>
            <a:r>
              <a:rPr 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如果 </a:t>
            </a:r>
            <a:r>
              <a:rPr 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K </a:t>
            </a:r>
            <a:r>
              <a:rPr 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观测值小于 </a:t>
            </a:r>
            <a:r>
              <a:rPr 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K </a:t>
            </a:r>
            <a:r>
              <a:rPr 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预期值，则与该距离的随机分布相比，该分布的离散程度更高。</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矩形 12"/>
          <p:cNvSpPr/>
          <p:nvPr/>
        </p:nvSpPr>
        <p:spPr>
          <a:xfrm>
            <a:off x="1272645" y="3817165"/>
            <a:ext cx="4504041" cy="645160"/>
          </a:xfrm>
          <a:prstGeom prst="rect">
            <a:avLst/>
          </a:prstGeom>
        </p:spPr>
        <p:txBody>
          <a:bodyPr wrap="square">
            <a:spAutoFit/>
          </a:bodyPr>
          <a:lstStyle/>
          <a:p>
            <a:r>
              <a:rPr 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如果 </a:t>
            </a:r>
            <a:r>
              <a:rPr 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K </a:t>
            </a:r>
            <a:r>
              <a:rPr 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观测值大于较高的置信区间值，则该距离的空间聚类具有显著性。</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矩形 13"/>
          <p:cNvSpPr/>
          <p:nvPr/>
        </p:nvSpPr>
        <p:spPr>
          <a:xfrm>
            <a:off x="1272645" y="5005403"/>
            <a:ext cx="4504041" cy="645160"/>
          </a:xfrm>
          <a:prstGeom prst="rect">
            <a:avLst/>
          </a:prstGeom>
        </p:spPr>
        <p:txBody>
          <a:bodyPr wrap="square">
            <a:spAutoFit/>
          </a:bodyPr>
          <a:lstStyle/>
          <a:p>
            <a:pPr indent="0" fontAlgn="auto"/>
            <a:r>
              <a:rPr>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如果 K 观测值小于较低的置信区间值，则该距离的空间离散具有显著性</a:t>
            </a:r>
            <a:r>
              <a:rPr 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sp>
        <p:nvSpPr>
          <p:cNvPr id="15" name="标题 1"/>
          <p:cNvSpPr txBox="1"/>
          <p:nvPr/>
        </p:nvSpPr>
        <p:spPr>
          <a:xfrm>
            <a:off x="0" y="22560"/>
            <a:ext cx="1902173"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solidFill>
                  <a:schemeClr val="bg1"/>
                </a:solidFill>
                <a:latin typeface="微软雅黑" panose="020B0503020204020204" pitchFamily="34" charset="-122"/>
                <a:ea typeface="微软雅黑" panose="020B0503020204020204" pitchFamily="34" charset="-122"/>
              </a:rPr>
              <a:t>点格局</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445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5961725" y="278234"/>
            <a:ext cx="5618030" cy="6951663"/>
            <a:chOff x="5981700" y="45720"/>
            <a:chExt cx="5618030" cy="6951663"/>
          </a:xfrm>
          <a:effectLst>
            <a:outerShdw blurRad="50800" dist="38100" dir="2700000" algn="tl" rotWithShape="0">
              <a:prstClr val="black">
                <a:alpha val="40000"/>
              </a:prstClr>
            </a:outerShdw>
          </a:effectLst>
        </p:grpSpPr>
        <p:sp>
          <p:nvSpPr>
            <p:cNvPr id="4" name="ïśḻiḋé"/>
            <p:cNvSpPr/>
            <p:nvPr/>
          </p:nvSpPr>
          <p:spPr>
            <a:xfrm>
              <a:off x="6073775" y="45720"/>
              <a:ext cx="44450" cy="6951663"/>
            </a:xfrm>
            <a:prstGeom prst="rect">
              <a:avLst/>
            </a:prstGeom>
            <a:solidFill>
              <a:srgbClr val="EECEB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5" name="íṩļiďê"/>
            <p:cNvSpPr/>
            <p:nvPr/>
          </p:nvSpPr>
          <p:spPr>
            <a:xfrm>
              <a:off x="5981700" y="1241425"/>
              <a:ext cx="228600" cy="228600"/>
            </a:xfrm>
            <a:prstGeom prst="ellipse">
              <a:avLst/>
            </a:prstGeom>
            <a:solidFill>
              <a:srgbClr val="854C3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sp>
          <p:nvSpPr>
            <p:cNvPr id="6" name="í$ḷíďe"/>
            <p:cNvSpPr/>
            <p:nvPr/>
          </p:nvSpPr>
          <p:spPr>
            <a:xfrm>
              <a:off x="5989955" y="4567873"/>
              <a:ext cx="228600" cy="228600"/>
            </a:xfrm>
            <a:prstGeom prst="ellipse">
              <a:avLst/>
            </a:prstGeom>
            <a:solidFill>
              <a:srgbClr val="EECEBF"/>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grpSp>
          <p:nvGrpSpPr>
            <p:cNvPr id="8" name="iṣľiḓè"/>
            <p:cNvGrpSpPr/>
            <p:nvPr/>
          </p:nvGrpSpPr>
          <p:grpSpPr>
            <a:xfrm>
              <a:off x="6430539" y="999508"/>
              <a:ext cx="5163185" cy="2875915"/>
              <a:chOff x="6430539" y="999508"/>
              <a:chExt cx="5163185" cy="2875915"/>
            </a:xfrm>
            <a:solidFill>
              <a:schemeClr val="accent1"/>
            </a:solidFill>
          </p:grpSpPr>
          <p:sp>
            <p:nvSpPr>
              <p:cNvPr id="27" name="îšḷíḍè"/>
              <p:cNvSpPr/>
              <p:nvPr/>
            </p:nvSpPr>
            <p:spPr>
              <a:xfrm rot="16200000">
                <a:off x="6411996" y="1239246"/>
                <a:ext cx="268866" cy="231781"/>
              </a:xfrm>
              <a:prstGeom prst="triangle">
                <a:avLst/>
              </a:prstGeom>
              <a:solidFill>
                <a:srgbClr val="854C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tx1"/>
                  </a:solidFill>
                </a:endParaRPr>
              </a:p>
            </p:txBody>
          </p:sp>
          <p:sp>
            <p:nvSpPr>
              <p:cNvPr id="28" name="íśḻíḑé"/>
              <p:cNvSpPr/>
              <p:nvPr/>
            </p:nvSpPr>
            <p:spPr>
              <a:xfrm>
                <a:off x="6650884" y="999508"/>
                <a:ext cx="4942840" cy="2875915"/>
              </a:xfrm>
              <a:prstGeom prst="roundRect">
                <a:avLst>
                  <a:gd name="adj" fmla="val 4639"/>
                </a:avLst>
              </a:prstGeom>
              <a:solidFill>
                <a:schemeClr val="bg1"/>
              </a:solidFill>
              <a:ln>
                <a:solidFill>
                  <a:srgbClr val="854C35"/>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sz="2000">
                  <a:solidFill>
                    <a:schemeClr val="tx1"/>
                  </a:solidFill>
                </a:endParaRPr>
              </a:p>
            </p:txBody>
          </p:sp>
        </p:grpSp>
        <p:sp>
          <p:nvSpPr>
            <p:cNvPr id="25" name="ïşļîďè"/>
            <p:cNvSpPr/>
            <p:nvPr/>
          </p:nvSpPr>
          <p:spPr>
            <a:xfrm rot="16200000">
              <a:off x="6411996" y="4552431"/>
              <a:ext cx="268866" cy="231781"/>
            </a:xfrm>
            <a:prstGeom prst="triangle">
              <a:avLst/>
            </a:prstGeom>
            <a:solidFill>
              <a:srgbClr val="EECEB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tx1"/>
                </a:solidFill>
              </a:endParaRPr>
            </a:p>
          </p:txBody>
        </p:sp>
        <p:sp>
          <p:nvSpPr>
            <p:cNvPr id="24" name="îS1iḍè"/>
            <p:cNvSpPr/>
            <p:nvPr/>
          </p:nvSpPr>
          <p:spPr>
            <a:xfrm flipH="1">
              <a:off x="6661877" y="4217782"/>
              <a:ext cx="4937853" cy="2057739"/>
            </a:xfrm>
            <a:prstGeom prst="roundRect">
              <a:avLst>
                <a:gd name="adj" fmla="val 4639"/>
              </a:avLst>
            </a:prstGeom>
            <a:solidFill>
              <a:schemeClr val="bg1"/>
            </a:solidFill>
            <a:ln>
              <a:solidFill>
                <a:srgbClr val="854C35"/>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tx1"/>
                </a:solidFill>
              </a:endParaRPr>
            </a:p>
          </p:txBody>
        </p:sp>
        <p:grpSp>
          <p:nvGrpSpPr>
            <p:cNvPr id="11" name="islïḑê"/>
            <p:cNvGrpSpPr/>
            <p:nvPr/>
          </p:nvGrpSpPr>
          <p:grpSpPr>
            <a:xfrm>
              <a:off x="6865617" y="4476291"/>
              <a:ext cx="4367067" cy="1624621"/>
              <a:chOff x="6865617" y="4476291"/>
              <a:chExt cx="4367067" cy="1624621"/>
            </a:xfrm>
          </p:grpSpPr>
          <p:sp>
            <p:nvSpPr>
              <p:cNvPr id="21" name="ïS1iḓé"/>
              <p:cNvSpPr txBox="1"/>
              <p:nvPr/>
            </p:nvSpPr>
            <p:spPr bwMode="auto">
              <a:xfrm>
                <a:off x="7456167" y="4476291"/>
                <a:ext cx="1029970" cy="309880"/>
              </a:xfrm>
              <a:prstGeom prst="rect">
                <a:avLst/>
              </a:prstGeom>
              <a:noFill/>
            </p:spPr>
            <p:txBody>
              <a:bodyPr wrap="square" lIns="91440" tIns="45720" rIns="91440" bIns="45720">
                <a:noAutofit/>
              </a:bodyPr>
              <a:lstStyle/>
              <a:p>
                <a:pPr algn="r" latinLnBrk="0"/>
                <a:r>
                  <a:rPr lang="en-US" altLang="zh-CN" sz="2000" b="1" dirty="0" smtClean="0">
                    <a:effectLst/>
                    <a:latin typeface="微软雅黑" panose="020B0503020204020204" pitchFamily="34" charset="-122"/>
                    <a:ea typeface="微软雅黑" panose="020B0503020204020204" pitchFamily="34" charset="-122"/>
                  </a:rPr>
                  <a:t>Step 2</a:t>
                </a:r>
                <a:endParaRPr lang="zh-CN" altLang="en-US" sz="2000" b="1" dirty="0">
                  <a:effectLst/>
                  <a:latin typeface="微软雅黑" panose="020B0503020204020204" pitchFamily="34" charset="-122"/>
                  <a:ea typeface="微软雅黑" panose="020B0503020204020204" pitchFamily="34" charset="-122"/>
                </a:endParaRPr>
              </a:p>
            </p:txBody>
          </p:sp>
          <p:sp>
            <p:nvSpPr>
              <p:cNvPr id="22" name="ïşļiḍê"/>
              <p:cNvSpPr/>
              <p:nvPr/>
            </p:nvSpPr>
            <p:spPr>
              <a:xfrm>
                <a:off x="6865617" y="5048426"/>
                <a:ext cx="4367067" cy="1052486"/>
              </a:xfrm>
              <a:prstGeom prst="rect">
                <a:avLst/>
              </a:prstGeom>
            </p:spPr>
            <p:txBody>
              <a:bodyPr wrap="square" lIns="91440" tIns="45720" rIns="91440" bIns="45720">
                <a:noAutofit/>
              </a:bodyPr>
              <a:lstStyle/>
              <a:p>
                <a:pPr algn="l">
                  <a:lnSpc>
                    <a:spcPct val="120000"/>
                  </a:lnSpc>
                </a:pPr>
                <a:r>
                  <a:rPr lang="zh-CN" altLang="zh-CN" dirty="0">
                    <a:latin typeface="微软雅黑" panose="020B0503020204020204" pitchFamily="34" charset="-122"/>
                    <a:ea typeface="微软雅黑" panose="020B0503020204020204" pitchFamily="34" charset="-122"/>
                    <a:cs typeface="微软雅黑" panose="020B0503020204020204" pitchFamily="34" charset="-122"/>
                  </a:rPr>
                  <a:t>分别实施</a:t>
                </a:r>
                <a:r>
                  <a:rPr lang="en-US" altLang="zh-CN" i="1" dirty="0">
                    <a:latin typeface="微软雅黑" panose="020B0503020204020204" pitchFamily="34" charset="-122"/>
                    <a:ea typeface="微软雅黑" panose="020B0503020204020204" pitchFamily="34" charset="-122"/>
                    <a:cs typeface="微软雅黑" panose="020B0503020204020204" pitchFamily="34" charset="-122"/>
                  </a:rPr>
                  <a:t>X</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对</a:t>
                </a:r>
                <a:r>
                  <a:rPr lang="en-US" altLang="zh-CN" i="1" dirty="0">
                    <a:latin typeface="微软雅黑" panose="020B0503020204020204" pitchFamily="34" charset="-122"/>
                    <a:ea typeface="微软雅黑" panose="020B0503020204020204" pitchFamily="34" charset="-122"/>
                    <a:cs typeface="微软雅黑" panose="020B0503020204020204" pitchFamily="34" charset="-122"/>
                  </a:rPr>
                  <a:t>t</a:t>
                </a:r>
                <a:r>
                  <a:rPr lang="en-US" altLang="zh-CN" i="1" baseline="-250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的回归以及</a:t>
                </a:r>
                <a:r>
                  <a:rPr lang="en-US" altLang="zh-CN" i="1" dirty="0">
                    <a:latin typeface="微软雅黑" panose="020B0503020204020204" pitchFamily="34" charset="-122"/>
                    <a:ea typeface="微软雅黑" panose="020B0503020204020204" pitchFamily="34" charset="-122"/>
                    <a:cs typeface="微软雅黑" panose="020B0503020204020204" pitchFamily="34" charset="-122"/>
                  </a:rPr>
                  <a:t>Y</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对</a:t>
                </a:r>
                <a:r>
                  <a:rPr lang="en-US" altLang="zh-CN" i="1" dirty="0">
                    <a:latin typeface="微软雅黑" panose="020B0503020204020204" pitchFamily="34" charset="-122"/>
                    <a:ea typeface="微软雅黑" panose="020B0503020204020204" pitchFamily="34" charset="-122"/>
                    <a:cs typeface="微软雅黑" panose="020B0503020204020204" pitchFamily="34" charset="-122"/>
                  </a:rPr>
                  <a:t>u</a:t>
                </a:r>
                <a:r>
                  <a:rPr lang="en-US" altLang="zh-CN" i="1" baseline="-250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的回归</a:t>
                </a:r>
                <a:r>
                  <a:rPr lang="zh-CN" altLang="zh-CN"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重复</a:t>
                </a:r>
                <a:r>
                  <a:rPr lang="zh-CN" altLang="zh-CN" dirty="0" smtClean="0">
                    <a:latin typeface="微软雅黑" panose="020B0503020204020204" pitchFamily="34" charset="-122"/>
                    <a:ea typeface="微软雅黑" panose="020B0503020204020204" pitchFamily="34" charset="-122"/>
                    <a:cs typeface="微软雅黑" panose="020B0503020204020204" pitchFamily="34" charset="-122"/>
                  </a:rPr>
                  <a:t>进行成分提取，</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直到能达到一个较满意的精度为止。</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2" name="î$lide"/>
            <p:cNvGrpSpPr/>
            <p:nvPr/>
          </p:nvGrpSpPr>
          <p:grpSpPr>
            <a:xfrm>
              <a:off x="6866054" y="1159794"/>
              <a:ext cx="4534586" cy="2646862"/>
              <a:chOff x="6866054" y="1036285"/>
              <a:chExt cx="4534586" cy="2646862"/>
            </a:xfrm>
          </p:grpSpPr>
          <p:sp>
            <p:nvSpPr>
              <p:cNvPr id="19" name="îšļîḑe"/>
              <p:cNvSpPr txBox="1"/>
              <p:nvPr/>
            </p:nvSpPr>
            <p:spPr bwMode="auto">
              <a:xfrm>
                <a:off x="7488942" y="1036285"/>
                <a:ext cx="1258976" cy="309958"/>
              </a:xfrm>
              <a:prstGeom prst="rect">
                <a:avLst/>
              </a:prstGeom>
              <a:noFill/>
            </p:spPr>
            <p:txBody>
              <a:bodyPr wrap="square" lIns="91440" tIns="45720" rIns="91440" bIns="45720">
                <a:noAutofit/>
              </a:bodyPr>
              <a:lstStyle/>
              <a:p>
                <a:pPr algn="l" latinLnBrk="0"/>
                <a:r>
                  <a:rPr lang="en-US" altLang="zh-CN" sz="2000" b="1" dirty="0" smtClean="0">
                    <a:effectLst/>
                    <a:latin typeface="微软雅黑" panose="020B0503020204020204" pitchFamily="34" charset="-122"/>
                    <a:ea typeface="微软雅黑" panose="020B0503020204020204" pitchFamily="34" charset="-122"/>
                  </a:rPr>
                  <a:t>Step 1</a:t>
                </a:r>
                <a:endParaRPr lang="zh-CN" altLang="en-US" sz="2000" b="1" dirty="0">
                  <a:effectLst/>
                  <a:latin typeface="微软雅黑" panose="020B0503020204020204" pitchFamily="34" charset="-122"/>
                  <a:ea typeface="微软雅黑" panose="020B0503020204020204" pitchFamily="34" charset="-122"/>
                </a:endParaRPr>
              </a:p>
            </p:txBody>
          </p:sp>
          <p:sp>
            <p:nvSpPr>
              <p:cNvPr id="20" name="îSľíḑê"/>
              <p:cNvSpPr/>
              <p:nvPr/>
            </p:nvSpPr>
            <p:spPr>
              <a:xfrm>
                <a:off x="6866054" y="1565522"/>
                <a:ext cx="4534586" cy="2117625"/>
              </a:xfrm>
              <a:prstGeom prst="rect">
                <a:avLst/>
              </a:prstGeom>
            </p:spPr>
            <p:txBody>
              <a:bodyPr wrap="square" lIns="91440" tIns="45720" rIns="91440" bIns="45720">
                <a:noAutofit/>
              </a:bodyPr>
              <a:lstStyle/>
              <a:p>
                <a:pPr>
                  <a:lnSpc>
                    <a:spcPct val="120000"/>
                  </a:lnSpc>
                </a:pPr>
                <a:r>
                  <a:rPr dirty="0">
                    <a:latin typeface="微软雅黑" panose="020B0503020204020204" pitchFamily="34" charset="-122"/>
                    <a:ea typeface="微软雅黑" panose="020B0503020204020204" pitchFamily="34" charset="-122"/>
                    <a:cs typeface="微软雅黑" panose="020B0503020204020204" pitchFamily="34" charset="-122"/>
                  </a:rPr>
                  <a:t>在给定的初始半径r的情况下，分别以数据集中的每一个点实体Pi为中心画圆，计算数据集中落入该圆的点的个数，记为N(Pi)；对N(Pi)求和后除以点的总个数n，然后除以数据在研究区域内的平均分布密度（n除以研究区域的面积），即为K(r)。</a:t>
                </a:r>
              </a:p>
            </p:txBody>
          </p:sp>
        </p:grpSp>
      </p:grpSp>
      <p:sp>
        <p:nvSpPr>
          <p:cNvPr id="29" name="矩形 28"/>
          <p:cNvSpPr/>
          <p:nvPr/>
        </p:nvSpPr>
        <p:spPr>
          <a:xfrm>
            <a:off x="4508511" y="-551377"/>
            <a:ext cx="3174978" cy="1567782"/>
          </a:xfrm>
          <a:prstGeom prst="rect">
            <a:avLst/>
          </a:prstGeom>
          <a:solidFill>
            <a:schemeClr val="bg1"/>
          </a:solidFill>
          <a:ln w="69850">
            <a:solidFill>
              <a:srgbClr val="854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30" name="标题 1"/>
          <p:cNvSpPr txBox="1"/>
          <p:nvPr/>
        </p:nvSpPr>
        <p:spPr>
          <a:xfrm>
            <a:off x="4755670" y="126244"/>
            <a:ext cx="2680660" cy="8588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sz="2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Ripley’s K函数</a:t>
            </a:r>
            <a:endParaRPr lang="zh-CN" altLang="en-US" sz="2400" dirty="0">
              <a:latin typeface="微软雅黑" panose="020B0503020204020204" pitchFamily="34" charset="-122"/>
              <a:ea typeface="微软雅黑" panose="020B0503020204020204" pitchFamily="34" charset="-122"/>
            </a:endParaRPr>
          </a:p>
        </p:txBody>
      </p:sp>
      <p:pic>
        <p:nvPicPr>
          <p:cNvPr id="4154" name="图片 41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464945" y="1702435"/>
            <a:ext cx="3152140" cy="3195955"/>
          </a:xfrm>
          <a:prstGeom prst="rect">
            <a:avLst/>
          </a:prstGeom>
          <a:noFill/>
          <a:effectLst>
            <a:outerShdw blurRad="50800" dist="38100" dir="2700000" algn="tl" rotWithShape="0">
              <a:prstClr val="black">
                <a:alpha val="40000"/>
              </a:prstClr>
            </a:outerShdw>
          </a:effectLst>
        </p:spPr>
      </p:pic>
      <p:sp>
        <p:nvSpPr>
          <p:cNvPr id="101" name="文本框 100"/>
          <p:cNvSpPr txBox="1"/>
          <p:nvPr/>
        </p:nvSpPr>
        <p:spPr>
          <a:xfrm>
            <a:off x="56515" y="1054735"/>
            <a:ext cx="2936875" cy="398780"/>
          </a:xfrm>
          <a:prstGeom prst="rect">
            <a:avLst/>
          </a:prstGeom>
          <a:noFill/>
          <a:ln w="9525">
            <a:noFill/>
          </a:ln>
        </p:spPr>
        <p:txBody>
          <a:bodyPr wrap="square">
            <a:spAutoFit/>
          </a:bodyPr>
          <a:lstStyle/>
          <a:p>
            <a:pPr indent="0" algn="ctr"/>
            <a:r>
              <a:rPr lang="en-US" sz="2000" b="1">
                <a:latin typeface="微软雅黑" panose="020B0503020204020204" pitchFamily="34" charset="-122"/>
                <a:ea typeface="微软雅黑" panose="020B0503020204020204" pitchFamily="34" charset="-122"/>
                <a:cs typeface="微软雅黑" panose="020B0503020204020204" pitchFamily="34" charset="-122"/>
              </a:rPr>
              <a:t>K</a:t>
            </a:r>
            <a:r>
              <a:rPr lang="zh-CN" sz="2000" b="1">
                <a:latin typeface="微软雅黑" panose="020B0503020204020204" pitchFamily="34" charset="-122"/>
                <a:ea typeface="微软雅黑" panose="020B0503020204020204" pitchFamily="34" charset="-122"/>
                <a:cs typeface="微软雅黑" panose="020B0503020204020204" pitchFamily="34" charset="-122"/>
              </a:rPr>
              <a:t>函数计算</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663575" y="5018722"/>
            <a:ext cx="5080000" cy="1476375"/>
          </a:xfrm>
          <a:prstGeom prst="rect">
            <a:avLst/>
          </a:prstGeom>
          <a:noFill/>
          <a:ln w="9525">
            <a:noFill/>
          </a:ln>
        </p:spPr>
        <p:txBody>
          <a:bodyPr wrap="square">
            <a:spAutoFit/>
          </a:bodyPr>
          <a:lstStyle/>
          <a:p>
            <a:pPr indent="0" fontAlgn="auto"/>
            <a:r>
              <a:rPr lang="en-US" b="0">
                <a:latin typeface="微软雅黑" panose="020B0503020204020204" pitchFamily="34" charset="-122"/>
                <a:ea typeface="微软雅黑" panose="020B0503020204020204" pitchFamily="34" charset="-122"/>
                <a:cs typeface="微软雅黑" panose="020B0503020204020204" pitchFamily="34" charset="-122"/>
              </a:rPr>
              <a:t>Ripley’s K</a:t>
            </a:r>
            <a:r>
              <a:rPr lang="zh-CN" b="0">
                <a:latin typeface="微软雅黑" panose="020B0503020204020204" pitchFamily="34" charset="-122"/>
                <a:ea typeface="微软雅黑" panose="020B0503020204020204" pitchFamily="34" charset="-122"/>
                <a:cs typeface="微软雅黑" panose="020B0503020204020204" pitchFamily="34" charset="-122"/>
              </a:rPr>
              <a:t>函数包括了以某一距离（尺度）为半径的圆中的所有信息，随着距离（尺度）的增大，大距离（尺度）上的分析结果就包括了小距离（尺度）的信息，这种累积性的计算混淆了大尺度与小尺度的效应。</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标题 1"/>
          <p:cNvSpPr txBox="1"/>
          <p:nvPr/>
        </p:nvSpPr>
        <p:spPr>
          <a:xfrm>
            <a:off x="0" y="22560"/>
            <a:ext cx="1902173"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latin typeface="微软雅黑" panose="020B0503020204020204" pitchFamily="34" charset="-122"/>
                <a:ea typeface="微软雅黑" panose="020B0503020204020204" pitchFamily="34" charset="-122"/>
              </a:rPr>
              <a:t>点格局</a:t>
            </a:r>
            <a:endParaRPr lang="zh-CN" altLang="en-US" sz="2400" dirty="0">
              <a:latin typeface="微软雅黑" panose="020B0503020204020204" pitchFamily="34" charset="-122"/>
              <a:ea typeface="微软雅黑" panose="020B0503020204020204" pitchFamily="34" charset="-122"/>
            </a:endParaRPr>
          </a:p>
        </p:txBody>
      </p:sp>
      <p:sp>
        <p:nvSpPr>
          <p:cNvPr id="9" name="AutoShape 29"/>
          <p:cNvSpPr/>
          <p:nvPr/>
        </p:nvSpPr>
        <p:spPr bwMode="auto">
          <a:xfrm>
            <a:off x="6966585" y="1401445"/>
            <a:ext cx="447040" cy="373380"/>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rgbClr val="7E4832"/>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0" name="AutoShape 29"/>
          <p:cNvSpPr/>
          <p:nvPr/>
        </p:nvSpPr>
        <p:spPr bwMode="auto">
          <a:xfrm>
            <a:off x="6966585" y="4728210"/>
            <a:ext cx="447040" cy="373380"/>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rgbClr val="DBB48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6550660" y="4107815"/>
            <a:ext cx="5859145" cy="3991610"/>
          </a:xfrm>
          <a:prstGeom prst="rect">
            <a:avLst/>
          </a:prstGeom>
          <a:solidFill>
            <a:srgbClr val="854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17805" y="-146685"/>
            <a:ext cx="12627610" cy="4254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Arial" panose="020B0604020202020204" pitchFamily="34" charset="0"/>
              <a:sym typeface="+mn-ea"/>
            </a:endParaRPr>
          </a:p>
          <a:p>
            <a:pPr algn="ctr"/>
            <a:endParaRPr lang="zh-CN" altLang="en-US">
              <a:solidFill>
                <a:schemeClr val="tx1"/>
              </a:solidFill>
              <a:latin typeface="Arial" panose="020B0604020202020204" pitchFamily="34" charset="0"/>
              <a:cs typeface="Arial" panose="020B0604020202020204" pitchFamily="34" charset="0"/>
              <a:sym typeface="+mn-ea"/>
            </a:endParaRPr>
          </a:p>
          <a:p>
            <a:pPr algn="ctr"/>
            <a:endParaRPr lang="zh-CN" altLang="en-US">
              <a:solidFill>
                <a:schemeClr val="tx1"/>
              </a:solidFill>
              <a:latin typeface="Arial" panose="020B0604020202020204" pitchFamily="34" charset="0"/>
              <a:cs typeface="Arial" panose="020B0604020202020204" pitchFamily="34" charset="0"/>
              <a:sym typeface="+mn-ea"/>
            </a:endParaRPr>
          </a:p>
        </p:txBody>
      </p:sp>
      <p:sp>
        <p:nvSpPr>
          <p:cNvPr id="19" name="矩形 18"/>
          <p:cNvSpPr/>
          <p:nvPr/>
        </p:nvSpPr>
        <p:spPr>
          <a:xfrm>
            <a:off x="4508511" y="-551377"/>
            <a:ext cx="3174978" cy="1567782"/>
          </a:xfrm>
          <a:prstGeom prst="rect">
            <a:avLst/>
          </a:prstGeom>
          <a:solidFill>
            <a:schemeClr val="bg1"/>
          </a:solidFill>
          <a:ln w="69850">
            <a:solidFill>
              <a:srgbClr val="854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20" name="标题 1"/>
          <p:cNvSpPr txBox="1"/>
          <p:nvPr/>
        </p:nvSpPr>
        <p:spPr>
          <a:xfrm>
            <a:off x="4653126" y="339744"/>
            <a:ext cx="2885748"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5" indent="0" algn="ctr" defTabSz="914400" rtl="0" eaLnBrk="1" fontAlgn="auto" latinLnBrk="0" hangingPunct="1">
              <a:lnSpc>
                <a:spcPct val="100000"/>
              </a:lnSpc>
              <a:spcBef>
                <a:spcPts val="0"/>
              </a:spcBef>
              <a:spcAft>
                <a:spcPts val="0"/>
              </a:spcAft>
              <a:buClrTx/>
              <a:buSzTx/>
              <a:buFontTx/>
              <a:buNone/>
              <a:defRPr/>
            </a:pPr>
            <a:r>
              <a:rPr altLang="zh-CN" sz="2400" b="1" dirty="0" smtClean="0">
                <a:effectLst/>
                <a:latin typeface="+mn-lt"/>
                <a:ea typeface="+mn-ea"/>
                <a:cs typeface="+mn-cs"/>
                <a:sym typeface="+mn-ea"/>
              </a:rPr>
              <a:t>O-ring(t)函数</a:t>
            </a:r>
            <a:endParaRPr lang="zh-CN" altLang="en-US" sz="2400" dirty="0">
              <a:latin typeface="微软雅黑" panose="020B0503020204020204" pitchFamily="34" charset="-122"/>
              <a:ea typeface="微软雅黑" panose="020B0503020204020204" pitchFamily="34" charset="-122"/>
            </a:endParaRPr>
          </a:p>
        </p:txBody>
      </p:sp>
      <p:sp>
        <p:nvSpPr>
          <p:cNvPr id="3" name="标题 1"/>
          <p:cNvSpPr txBox="1"/>
          <p:nvPr/>
        </p:nvSpPr>
        <p:spPr>
          <a:xfrm>
            <a:off x="0" y="22560"/>
            <a:ext cx="1902173"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latin typeface="微软雅黑" panose="020B0503020204020204" pitchFamily="34" charset="-122"/>
                <a:ea typeface="微软雅黑" panose="020B0503020204020204" pitchFamily="34" charset="-122"/>
              </a:rPr>
              <a:t>点格局</a:t>
            </a:r>
            <a:endParaRPr lang="zh-CN" altLang="en-US" sz="2400" dirty="0">
              <a:latin typeface="微软雅黑" panose="020B0503020204020204" pitchFamily="34" charset="-122"/>
              <a:ea typeface="微软雅黑" panose="020B0503020204020204" pitchFamily="34" charset="-122"/>
            </a:endParaRPr>
          </a:p>
        </p:txBody>
      </p:sp>
      <p:pic>
        <p:nvPicPr>
          <p:cNvPr id="2845" name="图片 284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565910" y="1629410"/>
            <a:ext cx="2576195" cy="1329055"/>
          </a:xfrm>
          <a:prstGeom prst="rect">
            <a:avLst/>
          </a:prstGeom>
          <a:noFill/>
          <a:ln>
            <a:noFill/>
          </a:ln>
        </p:spPr>
      </p:pic>
      <p:pic>
        <p:nvPicPr>
          <p:cNvPr id="2844" name="图片 284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506720" y="1404620"/>
            <a:ext cx="4832985" cy="582930"/>
          </a:xfrm>
          <a:prstGeom prst="rect">
            <a:avLst/>
          </a:prstGeom>
          <a:noFill/>
          <a:ln>
            <a:noFill/>
          </a:ln>
        </p:spPr>
      </p:pic>
      <p:pic>
        <p:nvPicPr>
          <p:cNvPr id="2843" name="图片 284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5506720" y="2147570"/>
            <a:ext cx="4298950" cy="582930"/>
          </a:xfrm>
          <a:prstGeom prst="rect">
            <a:avLst/>
          </a:prstGeom>
          <a:noFill/>
          <a:ln>
            <a:noFill/>
          </a:ln>
        </p:spPr>
      </p:pic>
      <p:pic>
        <p:nvPicPr>
          <p:cNvPr id="2842" name="图片 284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506720" y="2708275"/>
            <a:ext cx="5378450" cy="864870"/>
          </a:xfrm>
          <a:prstGeom prst="rect">
            <a:avLst/>
          </a:prstGeom>
          <a:noFill/>
          <a:ln>
            <a:noFill/>
          </a:ln>
        </p:spPr>
      </p:pic>
      <p:sp>
        <p:nvSpPr>
          <p:cNvPr id="101" name="文本框 100"/>
          <p:cNvSpPr txBox="1"/>
          <p:nvPr/>
        </p:nvSpPr>
        <p:spPr>
          <a:xfrm>
            <a:off x="7460615" y="4824730"/>
            <a:ext cx="4038600" cy="1322070"/>
          </a:xfrm>
          <a:prstGeom prst="rect">
            <a:avLst/>
          </a:prstGeom>
          <a:noFill/>
          <a:ln w="9525">
            <a:noFill/>
          </a:ln>
        </p:spPr>
        <p:txBody>
          <a:bodyPr wrap="square">
            <a:spAutoFit/>
          </a:bodyPr>
          <a:lstStyle/>
          <a:p>
            <a:pPr indent="127000"/>
            <a:r>
              <a:rPr lang="en-US" sz="20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O-ring</a:t>
            </a:r>
            <a:r>
              <a:rPr lang="zh-CN" sz="20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函数因采用圆环来代替</a:t>
            </a:r>
            <a:r>
              <a:rPr lang="en-US" sz="20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Ripley’s K</a:t>
            </a:r>
            <a:r>
              <a:rPr lang="zh-CN" sz="20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函数中的圆，从而可以有效消除尺度的累积效应</a:t>
            </a:r>
            <a:r>
              <a:rPr lang="en-US" sz="20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sz="20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同时，该方法具有更高的灵敏性。</a:t>
            </a:r>
            <a:endParaRPr lang="zh-CN" altLang="en-US" sz="20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136" name="图片 41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0780" y="4410075"/>
            <a:ext cx="4354195" cy="2151380"/>
          </a:xfrm>
          <a:prstGeom prst="rect">
            <a:avLst/>
          </a:prstGeom>
          <a:effectLst>
            <a:outerShdw blurRad="50800" dist="38100" dir="2700000" algn="tl" rotWithShape="0">
              <a:prstClr val="black">
                <a:alpha val="40000"/>
              </a:prstClr>
            </a:outerShdw>
          </a:effectLst>
        </p:spPr>
      </p:pic>
      <p:sp>
        <p:nvSpPr>
          <p:cNvPr id="10" name="左大括号 9"/>
          <p:cNvSpPr/>
          <p:nvPr/>
        </p:nvSpPr>
        <p:spPr>
          <a:xfrm>
            <a:off x="4672965" y="1713865"/>
            <a:ext cx="577850" cy="141859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ïŝ1ïḓê"/>
          <p:cNvSpPr txBox="1"/>
          <p:nvPr/>
        </p:nvSpPr>
        <p:spPr>
          <a:xfrm>
            <a:off x="745706" y="3719889"/>
            <a:ext cx="3096344" cy="1754380"/>
          </a:xfrm>
          <a:prstGeom prst="rect">
            <a:avLst/>
          </a:prstGeom>
          <a:noFill/>
        </p:spPr>
        <p:txBody>
          <a:bodyPr wrap="square" lIns="90000" tIns="46800" rIns="90000" bIns="46800" rtlCol="0">
            <a:noAutofit/>
          </a:bodyPr>
          <a:lstStyle/>
          <a:p>
            <a:endParaRPr lang="en-US" altLang="zh-CN" dirty="0"/>
          </a:p>
        </p:txBody>
      </p:sp>
      <p:sp>
        <p:nvSpPr>
          <p:cNvPr id="11" name="íṣḷïḑe"/>
          <p:cNvSpPr txBox="1"/>
          <p:nvPr/>
        </p:nvSpPr>
        <p:spPr>
          <a:xfrm>
            <a:off x="1292441" y="3158400"/>
            <a:ext cx="3096344" cy="400050"/>
          </a:xfrm>
          <a:prstGeom prst="rect">
            <a:avLst/>
          </a:prstGeom>
          <a:noFill/>
        </p:spPr>
        <p:txBody>
          <a:bodyPr wrap="square" lIns="90000" tIns="46800" rIns="90000" bIns="46800" rtlCol="0">
            <a:spAutoFit/>
          </a:bodyPr>
          <a:lstStyle/>
          <a:p>
            <a:pPr>
              <a:spcBef>
                <a:spcPct val="0"/>
              </a:spcBef>
            </a:pPr>
            <a:r>
              <a:rPr lang="zh-CN" sz="2000" b="1" dirty="0">
                <a:latin typeface="微软雅黑" panose="020B0503020204020204" pitchFamily="34" charset="-122"/>
                <a:ea typeface="微软雅黑" panose="020B0503020204020204" pitchFamily="34" charset="-122"/>
              </a:rPr>
              <a:t>圆心</a:t>
            </a:r>
          </a:p>
        </p:txBody>
      </p:sp>
      <p:sp>
        <p:nvSpPr>
          <p:cNvPr id="14" name="îSḻïdè"/>
          <p:cNvSpPr txBox="1"/>
          <p:nvPr/>
        </p:nvSpPr>
        <p:spPr>
          <a:xfrm>
            <a:off x="4559010" y="3158400"/>
            <a:ext cx="3096344" cy="400050"/>
          </a:xfrm>
          <a:prstGeom prst="rect">
            <a:avLst/>
          </a:prstGeom>
          <a:noFill/>
        </p:spPr>
        <p:txBody>
          <a:bodyPr wrap="square" lIns="90000" tIns="46800" rIns="90000" bIns="46800" rtlCol="0">
            <a:spAutoFit/>
          </a:bodyPr>
          <a:lstStyle>
            <a:defPPr>
              <a:defRPr lang="zh-CN"/>
            </a:defPPr>
            <a:lvl1pPr>
              <a:defRPr sz="1400" b="1">
                <a:solidFill>
                  <a:schemeClr val="accent1"/>
                </a:solidFill>
              </a:defRPr>
            </a:lvl1pPr>
          </a:lstStyle>
          <a:p>
            <a:pPr>
              <a:spcBef>
                <a:spcPct val="0"/>
              </a:spcBef>
            </a:pPr>
            <a:r>
              <a:rPr lang="zh-CN" altLang="zh-CN" sz="2000" dirty="0">
                <a:solidFill>
                  <a:schemeClr val="tx1"/>
                </a:solidFill>
                <a:latin typeface="微软雅黑" panose="020B0503020204020204" pitchFamily="34" charset="-122"/>
                <a:ea typeface="微软雅黑" panose="020B0503020204020204" pitchFamily="34" charset="-122"/>
              </a:rPr>
              <a:t>旋转角度</a:t>
            </a:r>
          </a:p>
        </p:txBody>
      </p:sp>
      <p:sp>
        <p:nvSpPr>
          <p:cNvPr id="17" name="í$lïḓe"/>
          <p:cNvSpPr txBox="1"/>
          <p:nvPr/>
        </p:nvSpPr>
        <p:spPr>
          <a:xfrm>
            <a:off x="8372314" y="3158400"/>
            <a:ext cx="3096344" cy="400050"/>
          </a:xfrm>
          <a:prstGeom prst="rect">
            <a:avLst/>
          </a:prstGeom>
          <a:noFill/>
        </p:spPr>
        <p:txBody>
          <a:bodyPr wrap="square" lIns="90000" tIns="46800" rIns="90000" bIns="46800" rtlCol="0">
            <a:sp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spcBef>
                <a:spcPct val="0"/>
              </a:spcBef>
            </a:pPr>
            <a:r>
              <a:rPr lang="zh-CN" altLang="zh-CN" sz="2000" b="1" dirty="0">
                <a:latin typeface="微软雅黑" panose="020B0503020204020204" pitchFamily="34" charset="-122"/>
                <a:ea typeface="微软雅黑" panose="020B0503020204020204" pitchFamily="34" charset="-122"/>
                <a:cs typeface="微软雅黑" panose="020B0503020204020204" pitchFamily="34" charset="-122"/>
              </a:rPr>
              <a:t>x轴与y轴的标准差</a:t>
            </a:r>
          </a:p>
        </p:txBody>
      </p:sp>
      <p:cxnSp>
        <p:nvCxnSpPr>
          <p:cNvPr id="19" name="直接连接符 18"/>
          <p:cNvCxnSpPr/>
          <p:nvPr/>
        </p:nvCxnSpPr>
        <p:spPr>
          <a:xfrm>
            <a:off x="4161996" y="2779526"/>
            <a:ext cx="0" cy="3354881"/>
          </a:xfrm>
          <a:prstGeom prst="line">
            <a:avLst/>
          </a:prstGeom>
          <a:ln w="3175" cap="rnd">
            <a:solidFill>
              <a:srgbClr val="854C35"/>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973087" y="2779526"/>
            <a:ext cx="0" cy="3354881"/>
          </a:xfrm>
          <a:prstGeom prst="line">
            <a:avLst/>
          </a:prstGeom>
          <a:ln w="3175" cap="rnd">
            <a:solidFill>
              <a:srgbClr val="854C35"/>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6" name="标题 1"/>
          <p:cNvSpPr txBox="1"/>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zh-CN" sz="2400" dirty="0">
                <a:latin typeface="微软雅黑" panose="020B0503020204020204" pitchFamily="34" charset="-122"/>
                <a:ea typeface="微软雅黑" panose="020B0503020204020204" pitchFamily="34" charset="-122"/>
              </a:rPr>
              <a:t>标准差椭圆模型</a:t>
            </a:r>
          </a:p>
        </p:txBody>
      </p:sp>
      <p:sp>
        <p:nvSpPr>
          <p:cNvPr id="47" name="矩形 46"/>
          <p:cNvSpPr/>
          <p:nvPr/>
        </p:nvSpPr>
        <p:spPr>
          <a:xfrm>
            <a:off x="4508511" y="-551377"/>
            <a:ext cx="3174978" cy="1567782"/>
          </a:xfrm>
          <a:prstGeom prst="rect">
            <a:avLst/>
          </a:prstGeom>
          <a:noFill/>
          <a:ln w="69850">
            <a:solidFill>
              <a:srgbClr val="854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49" name="矩形 48"/>
          <p:cNvSpPr/>
          <p:nvPr/>
        </p:nvSpPr>
        <p:spPr>
          <a:xfrm>
            <a:off x="745490" y="1538605"/>
            <a:ext cx="10723245" cy="1240155"/>
          </a:xfrm>
          <a:prstGeom prst="rect">
            <a:avLst/>
          </a:prstGeom>
          <a:solidFill>
            <a:srgbClr val="854C3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859322" y="1697863"/>
            <a:ext cx="10496940" cy="922020"/>
          </a:xfrm>
          <a:prstGeom prst="rect">
            <a:avLst/>
          </a:prstGeom>
        </p:spPr>
        <p:txBody>
          <a:bodyPr wrap="square">
            <a:spAutoFit/>
          </a:bodyPr>
          <a:lstStyle/>
          <a:p>
            <a:r>
              <a:rPr>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测量一组点或区域的趋势的一种常用方法便是分别计算x和y方向上的标准距离。这两个测量值可用于定义一个包含所有要素分布的椭圆的轴线。根据实体的位置点或受与要素关联的某个属性值影响的位置点来计算标准差椭圆</a:t>
            </a:r>
            <a:r>
              <a:rPr 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2855" name="图片 285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232535" y="3817620"/>
            <a:ext cx="2272030" cy="1044575"/>
          </a:xfrm>
          <a:prstGeom prst="rect">
            <a:avLst/>
          </a:prstGeom>
          <a:noFill/>
          <a:ln>
            <a:noFill/>
          </a:ln>
        </p:spPr>
      </p:pic>
      <p:pic>
        <p:nvPicPr>
          <p:cNvPr id="2854" name="图片 28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219200" y="5067935"/>
            <a:ext cx="2217420" cy="1038860"/>
          </a:xfrm>
          <a:prstGeom prst="rect">
            <a:avLst/>
          </a:prstGeom>
          <a:noFill/>
          <a:ln>
            <a:noFill/>
          </a:ln>
        </p:spPr>
      </p:pic>
      <p:pic>
        <p:nvPicPr>
          <p:cNvPr id="2849" name="图片 284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4526280" y="3714115"/>
            <a:ext cx="3140075" cy="2604135"/>
          </a:xfrm>
          <a:prstGeom prst="rect">
            <a:avLst/>
          </a:prstGeom>
          <a:noFill/>
          <a:ln>
            <a:noFill/>
          </a:ln>
        </p:spPr>
      </p:pic>
      <p:pic>
        <p:nvPicPr>
          <p:cNvPr id="2846" name="图片 284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8372475" y="4069080"/>
            <a:ext cx="2755265" cy="1893570"/>
          </a:xfrm>
          <a:prstGeom prst="rect">
            <a:avLst/>
          </a:prstGeom>
          <a:noFill/>
          <a:ln>
            <a:noFill/>
          </a:ln>
        </p:spPr>
      </p:pic>
      <p:sp>
        <p:nvSpPr>
          <p:cNvPr id="3" name="标题 1"/>
          <p:cNvSpPr txBox="1"/>
          <p:nvPr/>
        </p:nvSpPr>
        <p:spPr>
          <a:xfrm>
            <a:off x="0" y="22560"/>
            <a:ext cx="1902173"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latin typeface="微软雅黑" panose="020B0503020204020204" pitchFamily="34" charset="-122"/>
                <a:ea typeface="微软雅黑" panose="020B0503020204020204" pitchFamily="34" charset="-122"/>
              </a:rPr>
              <a:t>点格局</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6115685" y="-406400"/>
            <a:ext cx="6177915" cy="39916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21129" y="3585029"/>
            <a:ext cx="12627429" cy="3570514"/>
          </a:xfrm>
          <a:prstGeom prst="rect">
            <a:avLst/>
          </a:prstGeom>
          <a:solidFill>
            <a:srgbClr val="854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508511" y="-551377"/>
            <a:ext cx="3174978" cy="1567782"/>
          </a:xfrm>
          <a:prstGeom prst="rect">
            <a:avLst/>
          </a:prstGeom>
          <a:solidFill>
            <a:schemeClr val="bg1"/>
          </a:solidFill>
          <a:ln w="69850">
            <a:solidFill>
              <a:srgbClr val="854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20" name="标题 1"/>
          <p:cNvSpPr txBox="1"/>
          <p:nvPr/>
        </p:nvSpPr>
        <p:spPr>
          <a:xfrm>
            <a:off x="4653126" y="339744"/>
            <a:ext cx="2885748" cy="6344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zh-CN" sz="2400" dirty="0">
                <a:latin typeface="微软雅黑" panose="020B0503020204020204" pitchFamily="34" charset="-122"/>
                <a:ea typeface="微软雅黑" panose="020B0503020204020204" pitchFamily="34" charset="-122"/>
                <a:sym typeface="+mn-ea"/>
              </a:rPr>
              <a:t>标准差椭圆模型</a:t>
            </a:r>
            <a:endParaRPr lang="zh-CN" altLang="en-US" sz="2400" dirty="0">
              <a:latin typeface="微软雅黑" panose="020B0503020204020204" pitchFamily="34" charset="-122"/>
              <a:ea typeface="微软雅黑" panose="020B0503020204020204" pitchFamily="34" charset="-122"/>
            </a:endParaRPr>
          </a:p>
        </p:txBody>
      </p:sp>
      <p:pic>
        <p:nvPicPr>
          <p:cNvPr id="4137" name="图片 4137"/>
          <p:cNvPicPr>
            <a:picLocks noChangeAspect="1"/>
          </p:cNvPicPr>
          <p:nvPr/>
        </p:nvPicPr>
        <p:blipFill>
          <a:blip r:embed="rId2">
            <a:grayscl/>
          </a:blip>
          <a:stretch>
            <a:fillRect/>
          </a:stretch>
        </p:blipFill>
        <p:spPr>
          <a:xfrm>
            <a:off x="366078" y="844868"/>
            <a:ext cx="3080385" cy="2552065"/>
          </a:xfrm>
          <a:prstGeom prst="rect">
            <a:avLst/>
          </a:prstGeom>
          <a:ln>
            <a:noFill/>
          </a:ln>
          <a:effectLst>
            <a:outerShdw blurRad="50800" dist="38100" dir="2700000" algn="tl" rotWithShape="0">
              <a:prstClr val="black">
                <a:alpha val="40000"/>
              </a:prstClr>
            </a:outerShdw>
          </a:effectLst>
        </p:spPr>
      </p:pic>
      <p:sp>
        <p:nvSpPr>
          <p:cNvPr id="3" name="文本框 2"/>
          <p:cNvSpPr txBox="1"/>
          <p:nvPr/>
        </p:nvSpPr>
        <p:spPr>
          <a:xfrm>
            <a:off x="3446780" y="3825875"/>
            <a:ext cx="6318250" cy="3692525"/>
          </a:xfrm>
          <a:prstGeom prst="rect">
            <a:avLst/>
          </a:prstGeom>
          <a:noFill/>
          <a:ln w="9525">
            <a:noFill/>
          </a:ln>
        </p:spPr>
        <p:txBody>
          <a:bodyPr wrap="square">
            <a:spAutoFit/>
          </a:bodyPr>
          <a:lstStyle/>
          <a:p>
            <a:pPr indent="0" fontAlgn="auto"/>
            <a:r>
              <a:rPr lang="zh-CN"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在地图上标示一组犯罪行为的分布趋势可以确定该行为与特定要素（一系列酒吧或餐馆、某条特定街道等）的关系。</a:t>
            </a:r>
            <a:endParaRPr lang="en-US" b="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endParaRPr lang="zh-CN" b="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r>
              <a:rPr lang="zh-CN"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在地图上标示地下水井样本的特定污染可以指示毒素的扩散方式，这在部署减灾策略时非常有用。</a:t>
            </a:r>
            <a:endParaRPr lang="en-US" b="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endParaRPr lang="zh-CN" b="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r>
              <a:rPr lang="zh-CN"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对各个种族或民族所在区域的椭圆的大小、形状和重叠部分进行比较可以提供与种族隔离或民族隔离相关的深入信息。</a:t>
            </a:r>
            <a:endParaRPr lang="zh-CN" sz="1050" b="0">
              <a:latin typeface="Times New Roman" panose="02020603050405020304" pitchFamily="18" charset="0"/>
              <a:ea typeface="宋体" panose="02010600030101010101" pitchFamily="2" charset="-122"/>
            </a:endParaRPr>
          </a:p>
          <a:p>
            <a:pPr indent="0" fontAlgn="auto"/>
            <a:endParaRPr lang="zh-CN" b="0">
              <a:solidFill>
                <a:schemeClr val="bg1"/>
              </a:solidFill>
              <a:latin typeface="微软雅黑" panose="020B0503020204020204" pitchFamily="34" charset="-122"/>
              <a:ea typeface="微软雅黑" panose="020B0503020204020204" pitchFamily="34" charset="-122"/>
            </a:endParaRPr>
          </a:p>
          <a:p>
            <a:pPr indent="0" fontAlgn="auto"/>
            <a:r>
              <a:rPr lang="zh-CN" b="0">
                <a:solidFill>
                  <a:schemeClr val="bg1"/>
                </a:solidFill>
                <a:latin typeface="微软雅黑" panose="020B0503020204020204" pitchFamily="34" charset="-122"/>
                <a:ea typeface="微软雅黑" panose="020B0503020204020204" pitchFamily="34" charset="-122"/>
              </a:rPr>
              <a:t>绘制一段时间内疾病爆发情况的椭圆可建立疾病传播的模型</a:t>
            </a:r>
            <a:endParaRPr lang="zh-CN" altLang="en-US" b="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6529963" y="1500193"/>
            <a:ext cx="3108325" cy="368300"/>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微软雅黑" panose="020B0503020204020204" pitchFamily="34" charset="-122"/>
              </a:rPr>
              <a:t>长短半轴的值差距（扁率） </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矩形 6"/>
          <p:cNvSpPr/>
          <p:nvPr/>
        </p:nvSpPr>
        <p:spPr>
          <a:xfrm>
            <a:off x="10418557" y="1500192"/>
            <a:ext cx="1508125" cy="368300"/>
          </a:xfrm>
          <a:prstGeom prst="rect">
            <a:avLst/>
          </a:prstGeom>
        </p:spPr>
        <p:txBody>
          <a:bodyPr wrap="none">
            <a:spAutoFit/>
          </a:bodyPr>
          <a:lstStyle/>
          <a:p>
            <a:pPr algn="l"/>
            <a:r>
              <a:rPr lang="zh-CN" dirty="0" smtClean="0">
                <a:latin typeface="微软雅黑" panose="020B0503020204020204" pitchFamily="34" charset="-122"/>
                <a:ea typeface="微软雅黑" panose="020B0503020204020204" pitchFamily="34" charset="-122"/>
                <a:cs typeface="微软雅黑" panose="020B0503020204020204" pitchFamily="34" charset="-122"/>
              </a:rPr>
              <a:t>数据方向性 </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7538978" y="2542286"/>
            <a:ext cx="1050925" cy="368300"/>
          </a:xfrm>
          <a:prstGeom prst="rect">
            <a:avLst/>
          </a:prstGeom>
        </p:spPr>
        <p:txBody>
          <a:bodyPr wrap="none">
            <a:spAutoFit/>
          </a:bodyPr>
          <a:lstStyle/>
          <a:p>
            <a:pPr algn="l"/>
            <a:r>
              <a:rPr lang="zh-CN" altLang="zh-CN" dirty="0">
                <a:latin typeface="微软雅黑" panose="020B0503020204020204" pitchFamily="34" charset="-122"/>
                <a:ea typeface="微软雅黑" panose="020B0503020204020204" pitchFamily="34" charset="-122"/>
                <a:cs typeface="微软雅黑" panose="020B0503020204020204" pitchFamily="34" charset="-122"/>
              </a:rPr>
              <a:t>短半轴 </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10418557" y="2542285"/>
            <a:ext cx="1508125" cy="368300"/>
          </a:xfrm>
          <a:prstGeom prst="rect">
            <a:avLst/>
          </a:prstGeom>
        </p:spPr>
        <p:txBody>
          <a:bodyPr wrap="none">
            <a:spAutoFit/>
          </a:bodyPr>
          <a:lstStyle/>
          <a:p>
            <a:r>
              <a:rPr lang="zh-CN" altLang="zh-CN" dirty="0" smtClean="0">
                <a:latin typeface="微软雅黑" panose="020B0503020204020204" pitchFamily="34" charset="-122"/>
                <a:ea typeface="微软雅黑" panose="020B0503020204020204" pitchFamily="34" charset="-122"/>
                <a:cs typeface="微软雅黑" panose="020B0503020204020204" pitchFamily="34" charset="-122"/>
              </a:rPr>
              <a:t>数据向心力</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p:cNvSpPr/>
          <p:nvPr/>
        </p:nvSpPr>
        <p:spPr>
          <a:xfrm>
            <a:off x="9669634" y="1299962"/>
            <a:ext cx="748923" cy="769441"/>
          </a:xfrm>
          <a:prstGeom prst="rect">
            <a:avLst/>
          </a:prstGeom>
          <a:effectLst>
            <a:outerShdw blurRad="50800" dist="38100" dir="2700000" algn="tl" rotWithShape="0">
              <a:prstClr val="black">
                <a:alpha val="40000"/>
              </a:prstClr>
            </a:outerShdw>
          </a:effectLst>
        </p:spPr>
        <p:txBody>
          <a:bodyPr wrap="none">
            <a:spAutoFit/>
          </a:bodyPr>
          <a:lstStyle/>
          <a:p>
            <a:r>
              <a:rPr lang="zh-CN" altLang="en-US" sz="4400" b="1" dirty="0"/>
              <a:t>→</a:t>
            </a:r>
            <a:endParaRPr lang="zh-CN" altLang="en-US" sz="4400" dirty="0"/>
          </a:p>
        </p:txBody>
      </p:sp>
      <p:sp>
        <p:nvSpPr>
          <p:cNvPr id="15" name="矩形 14"/>
          <p:cNvSpPr/>
          <p:nvPr/>
        </p:nvSpPr>
        <p:spPr>
          <a:xfrm>
            <a:off x="9669634" y="2341997"/>
            <a:ext cx="748923" cy="769441"/>
          </a:xfrm>
          <a:prstGeom prst="rect">
            <a:avLst/>
          </a:prstGeom>
          <a:effectLst>
            <a:outerShdw blurRad="50800" dist="38100" dir="2700000" algn="tl" rotWithShape="0">
              <a:prstClr val="black">
                <a:alpha val="40000"/>
              </a:prstClr>
            </a:outerShdw>
          </a:effectLst>
        </p:spPr>
        <p:txBody>
          <a:bodyPr wrap="none">
            <a:spAutoFit/>
          </a:bodyPr>
          <a:lstStyle/>
          <a:p>
            <a:r>
              <a:rPr lang="zh-CN" altLang="en-US" sz="4400" b="1" dirty="0"/>
              <a:t>→</a:t>
            </a:r>
            <a:endParaRPr lang="zh-CN" altLang="en-US" sz="4400" dirty="0"/>
          </a:p>
        </p:txBody>
      </p:sp>
      <p:sp>
        <p:nvSpPr>
          <p:cNvPr id="25" name="íşḻïḑè"/>
          <p:cNvSpPr/>
          <p:nvPr/>
        </p:nvSpPr>
        <p:spPr bwMode="auto">
          <a:xfrm flipH="1">
            <a:off x="2457284" y="4101457"/>
            <a:ext cx="193585" cy="193589"/>
          </a:xfrm>
          <a:prstGeom prst="ellipse">
            <a:avLst/>
          </a:prstGeom>
          <a:solidFill>
            <a:srgbClr val="FCF2F3"/>
          </a:solidFill>
          <a:ln w="9525">
            <a:noFill/>
            <a:round/>
          </a:ln>
        </p:spPr>
        <p:txBody>
          <a:bodyPr wrap="square" lIns="91440" tIns="45720" rIns="91440" bIns="45720" anchor="ctr">
            <a:normAutofit fontScale="25000" lnSpcReduction="20000"/>
          </a:bodyPr>
          <a:lstStyle/>
          <a:p>
            <a:pPr algn="ctr"/>
            <a:endParaRPr sz="1400"/>
          </a:p>
        </p:txBody>
      </p:sp>
      <p:sp>
        <p:nvSpPr>
          <p:cNvPr id="16" name="íşḻïḑè"/>
          <p:cNvSpPr/>
          <p:nvPr/>
        </p:nvSpPr>
        <p:spPr bwMode="auto">
          <a:xfrm flipH="1">
            <a:off x="2457284" y="5628632"/>
            <a:ext cx="193585" cy="193589"/>
          </a:xfrm>
          <a:prstGeom prst="ellipse">
            <a:avLst/>
          </a:prstGeom>
          <a:solidFill>
            <a:srgbClr val="DBB4A5"/>
          </a:solidFill>
          <a:ln w="9525">
            <a:noFill/>
            <a:round/>
          </a:ln>
        </p:spPr>
        <p:txBody>
          <a:bodyPr wrap="square" lIns="91440" tIns="45720" rIns="91440" bIns="45720" anchor="ctr">
            <a:normAutofit fontScale="25000" lnSpcReduction="20000"/>
          </a:bodyPr>
          <a:lstStyle/>
          <a:p>
            <a:pPr algn="ctr"/>
            <a:endParaRPr sz="1400"/>
          </a:p>
        </p:txBody>
      </p:sp>
      <p:sp>
        <p:nvSpPr>
          <p:cNvPr id="21" name="íşḻïḑè"/>
          <p:cNvSpPr/>
          <p:nvPr/>
        </p:nvSpPr>
        <p:spPr bwMode="auto">
          <a:xfrm flipH="1">
            <a:off x="2457284" y="6379837"/>
            <a:ext cx="193585" cy="193589"/>
          </a:xfrm>
          <a:prstGeom prst="ellipse">
            <a:avLst/>
          </a:prstGeom>
          <a:solidFill>
            <a:srgbClr val="C78B73"/>
          </a:solidFill>
          <a:ln w="9525">
            <a:noFill/>
            <a:round/>
          </a:ln>
        </p:spPr>
        <p:txBody>
          <a:bodyPr wrap="square" lIns="91440" tIns="45720" rIns="91440" bIns="45720" anchor="ctr">
            <a:normAutofit fontScale="25000" lnSpcReduction="20000"/>
          </a:bodyPr>
          <a:lstStyle/>
          <a:p>
            <a:pPr algn="ctr"/>
            <a:endParaRPr sz="1400"/>
          </a:p>
        </p:txBody>
      </p:sp>
      <p:sp>
        <p:nvSpPr>
          <p:cNvPr id="23" name="íşḻïḑè"/>
          <p:cNvSpPr/>
          <p:nvPr/>
        </p:nvSpPr>
        <p:spPr bwMode="auto">
          <a:xfrm flipH="1">
            <a:off x="2457284" y="4864727"/>
            <a:ext cx="193585" cy="193589"/>
          </a:xfrm>
          <a:prstGeom prst="ellipse">
            <a:avLst/>
          </a:prstGeom>
          <a:solidFill>
            <a:srgbClr val="EECEBF"/>
          </a:solidFill>
          <a:ln w="9525">
            <a:noFill/>
            <a:round/>
          </a:ln>
        </p:spPr>
        <p:txBody>
          <a:bodyPr wrap="square" lIns="91440" tIns="45720" rIns="91440" bIns="45720" anchor="ctr">
            <a:normAutofit fontScale="25000" lnSpcReduction="20000"/>
          </a:bodyPr>
          <a:lstStyle/>
          <a:p>
            <a:pPr algn="ctr"/>
            <a:endParaRPr sz="1400"/>
          </a:p>
        </p:txBody>
      </p:sp>
      <p:sp>
        <p:nvSpPr>
          <p:cNvPr id="2" name="标题 1"/>
          <p:cNvSpPr txBox="1"/>
          <p:nvPr/>
        </p:nvSpPr>
        <p:spPr>
          <a:xfrm>
            <a:off x="0" y="22560"/>
            <a:ext cx="1902173"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latin typeface="微软雅黑" panose="020B0503020204020204" pitchFamily="34" charset="-122"/>
                <a:ea typeface="微软雅黑" panose="020B0503020204020204" pitchFamily="34" charset="-122"/>
              </a:rPr>
              <a:t>点格局</a:t>
            </a:r>
            <a:endParaRPr lang="zh-CN" altLang="en-US" sz="2400" dirty="0">
              <a:latin typeface="微软雅黑" panose="020B0503020204020204" pitchFamily="34" charset="-122"/>
              <a:ea typeface="微软雅黑" panose="020B0503020204020204" pitchFamily="34" charset="-122"/>
            </a:endParaRPr>
          </a:p>
        </p:txBody>
      </p:sp>
      <p:sp>
        <p:nvSpPr>
          <p:cNvPr id="100" name="文本框 99"/>
          <p:cNvSpPr txBox="1"/>
          <p:nvPr/>
        </p:nvSpPr>
        <p:spPr>
          <a:xfrm>
            <a:off x="3627755" y="1265555"/>
            <a:ext cx="3329940" cy="1814830"/>
          </a:xfrm>
          <a:prstGeom prst="rect">
            <a:avLst/>
          </a:prstGeom>
          <a:noFill/>
          <a:ln w="9525">
            <a:noFill/>
          </a:ln>
        </p:spPr>
        <p:txBody>
          <a:bodyPr wrap="square">
            <a:spAutoFit/>
          </a:bodyPr>
          <a:lstStyle/>
          <a:p>
            <a:pPr indent="0" fontAlgn="auto"/>
            <a:r>
              <a:rPr lang="zh-CN" sz="1600" b="0">
                <a:latin typeface="微软雅黑" panose="020B0503020204020204" pitchFamily="34" charset="-122"/>
                <a:ea typeface="微软雅黑" panose="020B0503020204020204" pitchFamily="34" charset="-122"/>
              </a:rPr>
              <a:t>长半轴</a:t>
            </a:r>
          </a:p>
          <a:p>
            <a:pPr indent="0" fontAlgn="auto"/>
            <a:r>
              <a:rPr lang="zh-CN" sz="1600" b="0">
                <a:latin typeface="微软雅黑" panose="020B0503020204020204" pitchFamily="34" charset="-122"/>
                <a:ea typeface="微软雅黑" panose="020B0503020204020204" pitchFamily="34" charset="-122"/>
              </a:rPr>
              <a:t>          </a:t>
            </a:r>
          </a:p>
          <a:p>
            <a:pPr indent="0" fontAlgn="auto"/>
            <a:r>
              <a:rPr lang="zh-CN" sz="1600" b="0">
                <a:latin typeface="微软雅黑" panose="020B0503020204020204" pitchFamily="34" charset="-122"/>
                <a:ea typeface="微软雅黑" panose="020B0503020204020204" pitchFamily="34" charset="-122"/>
              </a:rPr>
              <a:t>            数据分布的方向</a:t>
            </a:r>
          </a:p>
          <a:p>
            <a:pPr indent="0" fontAlgn="auto"/>
            <a:endParaRPr lang="zh-CN" sz="1600" b="0">
              <a:latin typeface="微软雅黑" panose="020B0503020204020204" pitchFamily="34" charset="-122"/>
              <a:ea typeface="微软雅黑" panose="020B0503020204020204" pitchFamily="34" charset="-122"/>
            </a:endParaRPr>
          </a:p>
          <a:p>
            <a:pPr indent="0" fontAlgn="auto"/>
            <a:r>
              <a:rPr lang="zh-CN" sz="1600" b="0">
                <a:latin typeface="微软雅黑" panose="020B0503020204020204" pitchFamily="34" charset="-122"/>
                <a:ea typeface="微软雅黑" panose="020B0503020204020204" pitchFamily="34" charset="-122"/>
              </a:rPr>
              <a:t>短半轴</a:t>
            </a:r>
          </a:p>
          <a:p>
            <a:pPr indent="0" fontAlgn="auto"/>
            <a:endParaRPr lang="zh-CN" sz="1600" b="0">
              <a:latin typeface="微软雅黑" panose="020B0503020204020204" pitchFamily="34" charset="-122"/>
              <a:ea typeface="微软雅黑" panose="020B0503020204020204" pitchFamily="34" charset="-122"/>
            </a:endParaRPr>
          </a:p>
          <a:p>
            <a:pPr indent="0" fontAlgn="auto"/>
            <a:r>
              <a:rPr lang="zh-CN" sz="1600" b="0">
                <a:latin typeface="微软雅黑" panose="020B0503020204020204" pitchFamily="34" charset="-122"/>
                <a:ea typeface="微软雅黑" panose="020B0503020204020204" pitchFamily="34" charset="-122"/>
              </a:rPr>
              <a:t>            数据分布的范围</a:t>
            </a:r>
            <a:endParaRPr lang="zh-CN" altLang="en-US" sz="1600">
              <a:latin typeface="微软雅黑" panose="020B0503020204020204" pitchFamily="34" charset="-122"/>
              <a:ea typeface="微软雅黑" panose="020B0503020204020204" pitchFamily="34" charset="-122"/>
            </a:endParaRPr>
          </a:p>
        </p:txBody>
      </p:sp>
      <p:sp>
        <p:nvSpPr>
          <p:cNvPr id="4" name="矩形 3"/>
          <p:cNvSpPr/>
          <p:nvPr/>
        </p:nvSpPr>
        <p:spPr>
          <a:xfrm>
            <a:off x="3661899" y="1489192"/>
            <a:ext cx="748923" cy="769441"/>
          </a:xfrm>
          <a:prstGeom prst="rect">
            <a:avLst/>
          </a:prstGeom>
          <a:effectLst>
            <a:outerShdw blurRad="50800" dist="38100" dir="2700000" algn="tl" rotWithShape="0">
              <a:prstClr val="black">
                <a:alpha val="40000"/>
              </a:prstClr>
            </a:outerShdw>
          </a:effectLst>
        </p:spPr>
        <p:txBody>
          <a:bodyPr wrap="none">
            <a:spAutoFit/>
          </a:bodyPr>
          <a:lstStyle/>
          <a:p>
            <a:r>
              <a:rPr lang="zh-CN" altLang="en-US" sz="4400" b="1" dirty="0"/>
              <a:t>→</a:t>
            </a:r>
            <a:endParaRPr lang="zh-CN" altLang="en-US" sz="4400" dirty="0"/>
          </a:p>
        </p:txBody>
      </p:sp>
      <p:sp>
        <p:nvSpPr>
          <p:cNvPr id="5" name="矩形 4"/>
          <p:cNvSpPr/>
          <p:nvPr/>
        </p:nvSpPr>
        <p:spPr>
          <a:xfrm>
            <a:off x="3661899" y="2472172"/>
            <a:ext cx="748923" cy="769441"/>
          </a:xfrm>
          <a:prstGeom prst="rect">
            <a:avLst/>
          </a:prstGeom>
          <a:effectLst>
            <a:outerShdw blurRad="50800" dist="38100" dir="2700000" algn="tl" rotWithShape="0">
              <a:prstClr val="black">
                <a:alpha val="40000"/>
              </a:prstClr>
            </a:outerShdw>
          </a:effectLst>
        </p:spPr>
        <p:txBody>
          <a:bodyPr wrap="none">
            <a:spAutoFit/>
          </a:bodyPr>
          <a:lstStyle/>
          <a:p>
            <a:r>
              <a:rPr lang="zh-CN" altLang="en-US" sz="4400" b="1" dirty="0"/>
              <a:t>→</a:t>
            </a:r>
            <a:endParaRPr lang="zh-CN" altLang="en-US" sz="44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5301574" cy="36664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269" y="3649416"/>
            <a:ext cx="6246426" cy="3208583"/>
          </a:xfrm>
          <a:prstGeom prst="rect">
            <a:avLst/>
          </a:prstGeom>
          <a:solidFill>
            <a:srgbClr val="9B9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6245157" y="2621391"/>
            <a:ext cx="6081689" cy="25310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245157" y="0"/>
            <a:ext cx="5929289" cy="2657861"/>
          </a:xfrm>
          <a:prstGeom prst="rect">
            <a:avLst/>
          </a:prstGeom>
          <a:solidFill>
            <a:srgbClr val="EECE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99212054-efdc-4e35-812d-7ad214c0544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21944" y="1476711"/>
            <a:ext cx="11624971" cy="5552097"/>
            <a:chOff x="335279" y="1476711"/>
            <a:chExt cx="11624971" cy="5552097"/>
          </a:xfrm>
        </p:grpSpPr>
        <p:grpSp>
          <p:nvGrpSpPr>
            <p:cNvPr id="6" name="i$liḋê"/>
            <p:cNvGrpSpPr/>
            <p:nvPr/>
          </p:nvGrpSpPr>
          <p:grpSpPr>
            <a:xfrm>
              <a:off x="4858903" y="2298340"/>
              <a:ext cx="2511851" cy="1860537"/>
              <a:chOff x="4858903" y="2298340"/>
              <a:chExt cx="2511851" cy="1860537"/>
            </a:xfrm>
          </p:grpSpPr>
          <p:sp>
            <p:nvSpPr>
              <p:cNvPr id="36" name="ïšḷíḑe"/>
              <p:cNvSpPr/>
              <p:nvPr/>
            </p:nvSpPr>
            <p:spPr bwMode="auto">
              <a:xfrm>
                <a:off x="7258292" y="4049823"/>
                <a:ext cx="112462" cy="109054"/>
              </a:xfrm>
              <a:prstGeom prst="ellipse">
                <a:avLst/>
              </a:prstGeom>
              <a:solidFill>
                <a:schemeClr val="bg1"/>
              </a:solidFill>
              <a:ln>
                <a:noFill/>
              </a:ln>
            </p:spPr>
            <p:txBody>
              <a:bodyPr vert="horz" wrap="square" lIns="91440" tIns="45720" rIns="91440" bIns="45720" numCol="1" anchor="t" anchorCtr="0" compatLnSpc="1">
                <a:normAutofit fontScale="250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33" name="í$ļíḓè"/>
              <p:cNvSpPr txBox="1"/>
              <p:nvPr/>
            </p:nvSpPr>
            <p:spPr>
              <a:xfrm>
                <a:off x="4858903" y="2298340"/>
                <a:ext cx="1855595" cy="502624"/>
              </a:xfrm>
              <a:prstGeom prst="rect">
                <a:avLst/>
              </a:prstGeom>
              <a:noFill/>
            </p:spPr>
            <p:txBody>
              <a:bodyPr wrap="square" lIns="91440" tIns="45720" rIns="91440" bIns="45720" rtlCol="0" anchor="ctr">
                <a:noAutofit/>
              </a:bodyPr>
              <a:lstStyle/>
              <a:p>
                <a:pPr marL="0" marR="0" lvl="0" indent="0" algn="ctr" defTabSz="913765" rtl="0" eaLnBrk="1" fontAlgn="auto" latinLnBrk="0" hangingPunct="1">
                  <a:lnSpc>
                    <a:spcPct val="120000"/>
                  </a:lnSpc>
                  <a:spcBef>
                    <a:spcPts val="0"/>
                  </a:spcBef>
                  <a:spcAft>
                    <a:spcPts val="0"/>
                  </a:spcAft>
                  <a:buClrTx/>
                  <a:buSzTx/>
                  <a:buFontTx/>
                  <a:buNone/>
                  <a:defRPr/>
                </a:pPr>
                <a:r>
                  <a:rPr kumimoji="0" lang="zh-CN" sz="3200" b="1" i="0" u="none" strike="noStrike" kern="1200" cap="none" spc="0" normalizeH="0" baseline="0" noProof="0" dirty="0" smtClean="0">
                    <a:ln>
                      <a:noFill/>
                    </a:ln>
                    <a:solidFill>
                      <a:srgbClr val="7E4832"/>
                    </a:solidFill>
                    <a:effectLst/>
                    <a:uLnTx/>
                    <a:uFillTx/>
                    <a:latin typeface="微软雅黑" panose="020B0503020204020204" pitchFamily="34" charset="-122"/>
                    <a:ea typeface="微软雅黑" panose="020B0503020204020204" pitchFamily="34" charset="-122"/>
                  </a:rPr>
                  <a:t>优</a:t>
                </a:r>
                <a:endParaRPr kumimoji="0" lang="en-US" altLang="zh-CN" sz="3200" b="1" i="0" u="none" strike="noStrike" kern="1200" cap="none" spc="0" normalizeH="0" baseline="0" noProof="0" dirty="0" smtClean="0">
                  <a:ln>
                    <a:noFill/>
                  </a:ln>
                  <a:solidFill>
                    <a:srgbClr val="7E4832"/>
                  </a:solidFill>
                  <a:effectLst/>
                  <a:uLnTx/>
                  <a:uFillTx/>
                  <a:latin typeface="微软雅黑" panose="020B0503020204020204" pitchFamily="34" charset="-122"/>
                  <a:ea typeface="微软雅黑" panose="020B0503020204020204" pitchFamily="34" charset="-122"/>
                </a:endParaRPr>
              </a:p>
              <a:p>
                <a:pPr marL="0" marR="0" lvl="0" indent="0" algn="ctr" defTabSz="913765" rtl="0" eaLnBrk="1" fontAlgn="auto" latinLnBrk="0" hangingPunct="1">
                  <a:lnSpc>
                    <a:spcPct val="120000"/>
                  </a:lnSpc>
                  <a:spcBef>
                    <a:spcPts val="0"/>
                  </a:spcBef>
                  <a:spcAft>
                    <a:spcPts val="0"/>
                  </a:spcAft>
                  <a:buClrTx/>
                  <a:buSzTx/>
                  <a:buFontTx/>
                  <a:buNone/>
                  <a:defRPr/>
                </a:pPr>
                <a:r>
                  <a:rPr kumimoji="0" lang="zh-CN" sz="3200" b="1" i="0" u="none" strike="noStrike" kern="1200" cap="none" spc="0" normalizeH="0" baseline="0" noProof="0" dirty="0" smtClean="0">
                    <a:ln>
                      <a:noFill/>
                    </a:ln>
                    <a:solidFill>
                      <a:srgbClr val="7E4832"/>
                    </a:solidFill>
                    <a:effectLst/>
                    <a:uLnTx/>
                    <a:uFillTx/>
                    <a:latin typeface="微软雅黑" panose="020B0503020204020204" pitchFamily="34" charset="-122"/>
                    <a:ea typeface="微软雅黑" panose="020B0503020204020204" pitchFamily="34" charset="-122"/>
                  </a:rPr>
                  <a:t>缺</a:t>
                </a:r>
                <a:endParaRPr kumimoji="0" lang="en-US" altLang="zh-CN" sz="3200" b="1" i="0" u="none" strike="noStrike" kern="1200" cap="none" spc="0" normalizeH="0" baseline="0" noProof="0" dirty="0" smtClean="0">
                  <a:ln>
                    <a:noFill/>
                  </a:ln>
                  <a:solidFill>
                    <a:srgbClr val="7E4832"/>
                  </a:solidFill>
                  <a:effectLst/>
                  <a:uLnTx/>
                  <a:uFillTx/>
                  <a:latin typeface="微软雅黑" panose="020B0503020204020204" pitchFamily="34" charset="-122"/>
                  <a:ea typeface="微软雅黑" panose="020B0503020204020204" pitchFamily="34" charset="-122"/>
                </a:endParaRPr>
              </a:p>
              <a:p>
                <a:pPr marL="0" marR="0" lvl="0" indent="0" algn="ctr" defTabSz="913765" rtl="0" eaLnBrk="1" fontAlgn="auto" latinLnBrk="0" hangingPunct="1">
                  <a:lnSpc>
                    <a:spcPct val="120000"/>
                  </a:lnSpc>
                  <a:spcBef>
                    <a:spcPts val="0"/>
                  </a:spcBef>
                  <a:spcAft>
                    <a:spcPts val="0"/>
                  </a:spcAft>
                  <a:buClrTx/>
                  <a:buSzTx/>
                  <a:buFontTx/>
                  <a:buNone/>
                  <a:defRPr/>
                </a:pPr>
                <a:r>
                  <a:rPr kumimoji="0" lang="zh-CN" sz="3200" b="1" i="0" u="none" strike="noStrike" kern="1200" cap="none" spc="0" normalizeH="0" baseline="0" noProof="0" dirty="0" smtClean="0">
                    <a:ln>
                      <a:noFill/>
                    </a:ln>
                    <a:solidFill>
                      <a:srgbClr val="7E4832"/>
                    </a:solidFill>
                    <a:effectLst/>
                    <a:uLnTx/>
                    <a:uFillTx/>
                    <a:latin typeface="微软雅黑" panose="020B0503020204020204" pitchFamily="34" charset="-122"/>
                    <a:ea typeface="微软雅黑" panose="020B0503020204020204" pitchFamily="34" charset="-122"/>
                  </a:rPr>
                  <a:t>点</a:t>
                </a:r>
              </a:p>
            </p:txBody>
          </p:sp>
        </p:grpSp>
        <p:grpSp>
          <p:nvGrpSpPr>
            <p:cNvPr id="7" name="ísḷïdé"/>
            <p:cNvGrpSpPr/>
            <p:nvPr/>
          </p:nvGrpSpPr>
          <p:grpSpPr>
            <a:xfrm>
              <a:off x="335279" y="1476711"/>
              <a:ext cx="5064760" cy="1706245"/>
              <a:chOff x="335279" y="1476711"/>
              <a:chExt cx="5064760" cy="1706245"/>
            </a:xfrm>
          </p:grpSpPr>
          <p:sp>
            <p:nvSpPr>
              <p:cNvPr id="20" name="ïśľïḑé"/>
              <p:cNvSpPr txBox="1"/>
              <p:nvPr/>
            </p:nvSpPr>
            <p:spPr bwMode="auto">
              <a:xfrm>
                <a:off x="335279" y="1504016"/>
                <a:ext cx="406193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smtClean="0">
                    <a:ln>
                      <a:noFill/>
                    </a:ln>
                    <a:solidFill>
                      <a:srgbClr val="000000"/>
                    </a:solidFill>
                    <a:effectLst/>
                    <a:uLnTx/>
                    <a:uFillTx/>
                  </a:rPr>
                  <a:t>优点</a:t>
                </a:r>
                <a:r>
                  <a:rPr kumimoji="0" lang="en-US" altLang="zh-CN" sz="2000" b="1" i="0" u="none" strike="noStrike" kern="1200" cap="none" spc="0" normalizeH="0" baseline="0" noProof="0" dirty="0" smtClean="0">
                    <a:ln>
                      <a:noFill/>
                    </a:ln>
                    <a:solidFill>
                      <a:srgbClr val="000000"/>
                    </a:solidFill>
                    <a:effectLst/>
                    <a:uLnTx/>
                    <a:uFillTx/>
                  </a:rPr>
                  <a:t>1</a:t>
                </a:r>
                <a:endParaRPr kumimoji="0" lang="en-US" altLang="zh-CN" sz="2000" b="1" i="0" u="none" strike="noStrike" kern="1200" cap="none" spc="0" normalizeH="0" baseline="0" noProof="0" dirty="0">
                  <a:ln>
                    <a:noFill/>
                  </a:ln>
                  <a:solidFill>
                    <a:srgbClr val="000000"/>
                  </a:solidFill>
                  <a:effectLst/>
                  <a:uLnTx/>
                  <a:uFillTx/>
                </a:endParaRPr>
              </a:p>
            </p:txBody>
          </p:sp>
          <p:sp>
            <p:nvSpPr>
              <p:cNvPr id="21" name="í$ľïďê"/>
              <p:cNvSpPr/>
              <p:nvPr/>
            </p:nvSpPr>
            <p:spPr bwMode="auto">
              <a:xfrm>
                <a:off x="1337944" y="1476711"/>
                <a:ext cx="4062095" cy="170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50000"/>
                  </a:lnSpc>
                  <a:defRPr/>
                </a:pPr>
                <a:r>
                  <a:rPr lang="zh-CN" altLang="zh-CN" dirty="0">
                    <a:latin typeface="微软雅黑" panose="020B0503020204020204" pitchFamily="34" charset="-122"/>
                    <a:ea typeface="微软雅黑" panose="020B0503020204020204" pitchFamily="34" charset="-122"/>
                    <a:cs typeface="微软雅黑" panose="020B0503020204020204" pitchFamily="34" charset="-122"/>
                  </a:rPr>
                  <a:t>空间点格局方法最大限度地利用了点与点之间的距离信息，能够提供较为全面的</a:t>
                </a:r>
                <a:r>
                  <a:rPr lang="zh-CN" altLang="zh-CN" dirty="0">
                    <a:solidFill>
                      <a:srgbClr val="C78B73"/>
                    </a:solidFill>
                    <a:latin typeface="微软雅黑" panose="020B0503020204020204" pitchFamily="34" charset="-122"/>
                    <a:ea typeface="微软雅黑" panose="020B0503020204020204" pitchFamily="34" charset="-122"/>
                    <a:cs typeface="微软雅黑" panose="020B0503020204020204" pitchFamily="34" charset="-122"/>
                  </a:rPr>
                  <a:t>空间尺度</a:t>
                </a:r>
                <a:r>
                  <a:rPr lang="zh-CN" altLang="zh-CN" dirty="0" smtClean="0">
                    <a:solidFill>
                      <a:srgbClr val="C78B73"/>
                    </a:solidFill>
                    <a:latin typeface="微软雅黑" panose="020B0503020204020204" pitchFamily="34" charset="-122"/>
                    <a:ea typeface="微软雅黑" panose="020B0503020204020204" pitchFamily="34" charset="-122"/>
                    <a:cs typeface="微软雅黑" panose="020B0503020204020204" pitchFamily="34" charset="-122"/>
                  </a:rPr>
                  <a:t>信息</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8" name="îṧ1íḓé"/>
            <p:cNvGrpSpPr/>
            <p:nvPr/>
          </p:nvGrpSpPr>
          <p:grpSpPr>
            <a:xfrm>
              <a:off x="335280" y="3912228"/>
              <a:ext cx="5330190" cy="3116580"/>
              <a:chOff x="335280" y="4012832"/>
              <a:chExt cx="5330190" cy="3116580"/>
            </a:xfrm>
          </p:grpSpPr>
          <p:sp>
            <p:nvSpPr>
              <p:cNvPr id="18" name="iṥļíḍê"/>
              <p:cNvSpPr txBox="1"/>
              <p:nvPr/>
            </p:nvSpPr>
            <p:spPr bwMode="auto">
              <a:xfrm>
                <a:off x="335280" y="4069347"/>
                <a:ext cx="325396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smtClean="0">
                    <a:ln>
                      <a:noFill/>
                    </a:ln>
                    <a:solidFill>
                      <a:srgbClr val="000000"/>
                    </a:solidFill>
                    <a:effectLst/>
                    <a:uLnTx/>
                    <a:uFillTx/>
                  </a:rPr>
                  <a:t>优点</a:t>
                </a:r>
                <a:r>
                  <a:rPr kumimoji="0" lang="en-US" altLang="zh-CN" sz="2000" b="1" i="0" u="none" strike="noStrike" kern="1200" cap="none" spc="0" normalizeH="0" baseline="0" noProof="0" dirty="0" smtClean="0">
                    <a:ln>
                      <a:noFill/>
                    </a:ln>
                    <a:solidFill>
                      <a:srgbClr val="000000"/>
                    </a:solidFill>
                    <a:effectLst/>
                    <a:uLnTx/>
                    <a:uFillTx/>
                  </a:rPr>
                  <a:t>2</a:t>
                </a:r>
                <a:endParaRPr kumimoji="0" lang="en-US" altLang="zh-CN" sz="2000" b="1" i="0" u="none" strike="noStrike" kern="1200" cap="none" spc="0" normalizeH="0" baseline="0" noProof="0" dirty="0">
                  <a:ln>
                    <a:noFill/>
                  </a:ln>
                  <a:solidFill>
                    <a:srgbClr val="000000"/>
                  </a:solidFill>
                  <a:effectLst/>
                  <a:uLnTx/>
                  <a:uFillTx/>
                </a:endParaRPr>
              </a:p>
            </p:txBody>
          </p:sp>
          <p:sp>
            <p:nvSpPr>
              <p:cNvPr id="19" name="íşḻíďé"/>
              <p:cNvSpPr/>
              <p:nvPr/>
            </p:nvSpPr>
            <p:spPr bwMode="auto">
              <a:xfrm>
                <a:off x="1337945" y="4012832"/>
                <a:ext cx="4327525" cy="3116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50000"/>
                  </a:lnSpc>
                  <a:defRPr/>
                </a:pPr>
                <a:r>
                  <a:rPr lang="zh-CN" altLang="zh-CN" dirty="0">
                    <a:latin typeface="微软雅黑" panose="020B0503020204020204" pitchFamily="34" charset="-122"/>
                    <a:ea typeface="微软雅黑" panose="020B0503020204020204" pitchFamily="34" charset="-122"/>
                  </a:rPr>
                  <a:t>空间点格局分析法不仅</a:t>
                </a:r>
                <a:r>
                  <a:rPr lang="zh-CN" altLang="zh-CN" dirty="0" smtClean="0">
                    <a:latin typeface="微软雅黑" panose="020B0503020204020204" pitchFamily="34" charset="-122"/>
                    <a:ea typeface="微软雅黑" panose="020B0503020204020204" pitchFamily="34" charset="-122"/>
                  </a:rPr>
                  <a:t>可以对</a:t>
                </a:r>
                <a:r>
                  <a:rPr lang="zh-CN" altLang="zh-CN" dirty="0">
                    <a:latin typeface="微软雅黑" panose="020B0503020204020204" pitchFamily="34" charset="-122"/>
                    <a:ea typeface="微软雅黑" panose="020B0503020204020204" pitchFamily="34" charset="-122"/>
                  </a:rPr>
                  <a:t>空间格局进行</a:t>
                </a:r>
                <a:r>
                  <a:rPr lang="zh-CN" altLang="zh-CN" dirty="0">
                    <a:solidFill>
                      <a:schemeClr val="bg1"/>
                    </a:solidFill>
                    <a:latin typeface="微软雅黑" panose="020B0503020204020204" pitchFamily="34" charset="-122"/>
                    <a:ea typeface="微软雅黑" panose="020B0503020204020204" pitchFamily="34" charset="-122"/>
                  </a:rPr>
                  <a:t>定量描述</a:t>
                </a:r>
                <a:r>
                  <a:rPr lang="zh-CN" altLang="zh-CN" dirty="0">
                    <a:latin typeface="微软雅黑" panose="020B0503020204020204" pitchFamily="34" charset="-122"/>
                    <a:ea typeface="微软雅黑" panose="020B0503020204020204" pitchFamily="34" charset="-122"/>
                  </a:rPr>
                  <a:t>，</a:t>
                </a:r>
                <a:r>
                  <a:rPr lang="zh-CN" altLang="zh-CN" dirty="0" smtClean="0">
                    <a:latin typeface="微软雅黑" panose="020B0503020204020204" pitchFamily="34" charset="-122"/>
                    <a:ea typeface="微软雅黑" panose="020B0503020204020204" pitchFamily="34" charset="-122"/>
                  </a:rPr>
                  <a:t>也可以</a:t>
                </a:r>
                <a:r>
                  <a:rPr lang="zh-CN" altLang="zh-CN" dirty="0">
                    <a:latin typeface="微软雅黑" panose="020B0503020204020204" pitchFamily="34" charset="-122"/>
                    <a:ea typeface="微软雅黑" panose="020B0503020204020204" pitchFamily="34" charset="-122"/>
                  </a:rPr>
                  <a:t>分析任意尺度上空间格局</a:t>
                </a:r>
                <a:r>
                  <a:rPr lang="zh-CN" altLang="zh-CN" dirty="0" smtClean="0">
                    <a:latin typeface="微软雅黑" panose="020B0503020204020204" pitchFamily="34" charset="-122"/>
                    <a:ea typeface="微软雅黑" panose="020B0503020204020204" pitchFamily="34" charset="-122"/>
                  </a:rPr>
                  <a:t>的</a:t>
                </a:r>
                <a:r>
                  <a:rPr lang="zh-CN" altLang="zh-CN" dirty="0" smtClean="0">
                    <a:solidFill>
                      <a:schemeClr val="bg1"/>
                    </a:solidFill>
                    <a:latin typeface="微软雅黑" panose="020B0503020204020204" pitchFamily="34" charset="-122"/>
                    <a:ea typeface="微软雅黑" panose="020B0503020204020204" pitchFamily="34" charset="-122"/>
                  </a:rPr>
                  <a:t>相互</a:t>
                </a:r>
                <a:r>
                  <a:rPr lang="zh-CN" altLang="zh-CN" dirty="0">
                    <a:solidFill>
                      <a:schemeClr val="bg1"/>
                    </a:solidFill>
                    <a:latin typeface="微软雅黑" panose="020B0503020204020204" pitchFamily="34" charset="-122"/>
                    <a:ea typeface="微软雅黑" panose="020B0503020204020204" pitchFamily="34" charset="-122"/>
                  </a:rPr>
                  <a:t>关系</a:t>
                </a:r>
                <a:r>
                  <a:rPr lang="zh-CN" altLang="zh-CN" dirty="0">
                    <a:latin typeface="微软雅黑" panose="020B0503020204020204" pitchFamily="34" charset="-122"/>
                    <a:ea typeface="微软雅黑" panose="020B0503020204020204" pitchFamily="34" charset="-122"/>
                  </a:rPr>
                  <a:t>，同时还能够分析空间实体的分布格局的</a:t>
                </a:r>
                <a:r>
                  <a:rPr lang="zh-CN" altLang="zh-CN" dirty="0">
                    <a:solidFill>
                      <a:schemeClr val="bg1"/>
                    </a:solidFill>
                    <a:latin typeface="微软雅黑" panose="020B0503020204020204" pitchFamily="34" charset="-122"/>
                    <a:ea typeface="微软雅黑" panose="020B0503020204020204" pitchFamily="34" charset="-122"/>
                  </a:rPr>
                  <a:t>最大聚集强度及其对应的尺度</a:t>
                </a:r>
                <a:r>
                  <a:rPr lang="zh-CN" altLang="zh-CN" dirty="0">
                    <a:latin typeface="微软雅黑" panose="020B0503020204020204" pitchFamily="34" charset="-122"/>
                    <a:ea typeface="微软雅黑" panose="020B0503020204020204" pitchFamily="34" charset="-122"/>
                  </a:rPr>
                  <a:t>，为区域内空间格局的比较提供了方便。</a:t>
                </a:r>
              </a:p>
            </p:txBody>
          </p:sp>
        </p:grpSp>
        <p:grpSp>
          <p:nvGrpSpPr>
            <p:cNvPr id="10" name="îşľîḋè"/>
            <p:cNvGrpSpPr/>
            <p:nvPr/>
          </p:nvGrpSpPr>
          <p:grpSpPr>
            <a:xfrm>
              <a:off x="6996047" y="1496703"/>
              <a:ext cx="4964062" cy="831850"/>
              <a:chOff x="210593" y="574892"/>
              <a:chExt cx="4964062" cy="831850"/>
            </a:xfrm>
          </p:grpSpPr>
          <p:sp>
            <p:nvSpPr>
              <p:cNvPr id="14" name="îṧļîḓê"/>
              <p:cNvSpPr txBox="1"/>
              <p:nvPr/>
            </p:nvSpPr>
            <p:spPr bwMode="auto">
              <a:xfrm>
                <a:off x="4159925" y="655537"/>
                <a:ext cx="1014730" cy="44196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smtClean="0">
                    <a:ln>
                      <a:noFill/>
                    </a:ln>
                    <a:solidFill>
                      <a:srgbClr val="000000"/>
                    </a:solidFill>
                    <a:effectLst/>
                    <a:uLnTx/>
                    <a:uFillTx/>
                  </a:rPr>
                  <a:t>缺点</a:t>
                </a:r>
                <a:r>
                  <a:rPr kumimoji="0" lang="en-US" altLang="zh-CN" sz="2000" b="1" i="0" u="none" strike="noStrike" kern="1200" cap="none" spc="0" normalizeH="0" baseline="0" noProof="0" dirty="0" smtClean="0">
                    <a:ln>
                      <a:noFill/>
                    </a:ln>
                    <a:solidFill>
                      <a:srgbClr val="000000"/>
                    </a:solidFill>
                    <a:effectLst/>
                    <a:uLnTx/>
                    <a:uFillTx/>
                  </a:rPr>
                  <a:t>1</a:t>
                </a:r>
                <a:endParaRPr kumimoji="0" lang="en-US" altLang="zh-CN" sz="2000" b="1" i="0" u="none" strike="noStrike" kern="1200" cap="none" spc="0" normalizeH="0" baseline="0" noProof="0" dirty="0">
                  <a:ln>
                    <a:noFill/>
                  </a:ln>
                  <a:solidFill>
                    <a:srgbClr val="000000"/>
                  </a:solidFill>
                  <a:effectLst/>
                  <a:uLnTx/>
                  <a:uFillTx/>
                </a:endParaRPr>
              </a:p>
            </p:txBody>
          </p:sp>
          <p:sp>
            <p:nvSpPr>
              <p:cNvPr id="15" name="ïŝlïḍê"/>
              <p:cNvSpPr/>
              <p:nvPr/>
            </p:nvSpPr>
            <p:spPr bwMode="auto">
              <a:xfrm>
                <a:off x="210593" y="574892"/>
                <a:ext cx="364617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l">
                  <a:lnSpc>
                    <a:spcPct val="150000"/>
                  </a:lnSpc>
                  <a:defRPr/>
                </a:pPr>
                <a:r>
                  <a:rPr lang="zh-CN" altLang="zh-CN" dirty="0">
                    <a:latin typeface="微软雅黑" panose="020B0503020204020204" pitchFamily="34" charset="-122"/>
                    <a:ea typeface="微软雅黑" panose="020B0503020204020204" pitchFamily="34" charset="-122"/>
                  </a:rPr>
                  <a:t>由于点格局分析基于所有空间实体，   对</a:t>
                </a:r>
                <a:r>
                  <a:rPr lang="zh-CN" altLang="zh-CN" dirty="0">
                    <a:solidFill>
                      <a:srgbClr val="C78B73"/>
                    </a:solidFill>
                    <a:latin typeface="微软雅黑" panose="020B0503020204020204" pitchFamily="34" charset="-122"/>
                    <a:ea typeface="微软雅黑" panose="020B0503020204020204" pitchFamily="34" charset="-122"/>
                  </a:rPr>
                  <a:t>数据量</a:t>
                </a:r>
                <a:r>
                  <a:rPr lang="zh-CN" altLang="zh-CN" dirty="0">
                    <a:latin typeface="微软雅黑" panose="020B0503020204020204" pitchFamily="34" charset="-122"/>
                    <a:ea typeface="微软雅黑" panose="020B0503020204020204" pitchFamily="34" charset="-122"/>
                  </a:rPr>
                  <a:t>要求较高。</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1" name="íṩļiḍè"/>
            <p:cNvGrpSpPr/>
            <p:nvPr/>
          </p:nvGrpSpPr>
          <p:grpSpPr>
            <a:xfrm>
              <a:off x="7362850" y="2897206"/>
              <a:ext cx="4597400" cy="1846680"/>
              <a:chOff x="577396" y="131775"/>
              <a:chExt cx="4597400" cy="1846680"/>
            </a:xfrm>
          </p:grpSpPr>
          <p:sp>
            <p:nvSpPr>
              <p:cNvPr id="12" name="ï$ḷïďé"/>
              <p:cNvSpPr txBox="1"/>
              <p:nvPr/>
            </p:nvSpPr>
            <p:spPr bwMode="auto">
              <a:xfrm>
                <a:off x="4255316" y="196545"/>
                <a:ext cx="919480" cy="44196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rPr>
                  <a:t>缺点</a:t>
                </a:r>
                <a:r>
                  <a:rPr kumimoji="0" lang="en-US" altLang="zh-CN" sz="2000" b="1" i="0" u="none" strike="noStrike" kern="1200" cap="none" spc="0" normalizeH="0" baseline="0" noProof="0" dirty="0">
                    <a:ln>
                      <a:noFill/>
                    </a:ln>
                    <a:solidFill>
                      <a:srgbClr val="000000"/>
                    </a:solidFill>
                    <a:effectLst/>
                    <a:uLnTx/>
                    <a:uFillTx/>
                  </a:rPr>
                  <a:t>2</a:t>
                </a:r>
              </a:p>
            </p:txBody>
          </p:sp>
          <p:sp>
            <p:nvSpPr>
              <p:cNvPr id="13" name="íṩľïďè"/>
              <p:cNvSpPr/>
              <p:nvPr/>
            </p:nvSpPr>
            <p:spPr bwMode="auto">
              <a:xfrm>
                <a:off x="577396" y="131775"/>
                <a:ext cx="3580130" cy="184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l">
                  <a:lnSpc>
                    <a:spcPct val="150000"/>
                  </a:lnSpc>
                  <a:defRPr/>
                </a:pPr>
                <a:r>
                  <a:rPr lang="zh-CN" altLang="zh-CN" dirty="0" smtClean="0">
                    <a:latin typeface="微软雅黑" panose="020B0503020204020204" pitchFamily="34" charset="-122"/>
                    <a:ea typeface="微软雅黑" panose="020B0503020204020204" pitchFamily="34" charset="-122"/>
                    <a:cs typeface="微软雅黑" panose="020B0503020204020204" pitchFamily="34" charset="-122"/>
                  </a:rPr>
                  <a:t>点</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格局</a:t>
                </a:r>
                <a:r>
                  <a:rPr lang="zh-CN" altLang="zh-CN" dirty="0" smtClean="0">
                    <a:latin typeface="微软雅黑" panose="020B0503020204020204" pitchFamily="34" charset="-122"/>
                    <a:ea typeface="微软雅黑" panose="020B0503020204020204" pitchFamily="34" charset="-122"/>
                    <a:cs typeface="微软雅黑" panose="020B0503020204020204" pitchFamily="34" charset="-122"/>
                  </a:rPr>
                  <a:t>分析对</a:t>
                </a:r>
                <a:r>
                  <a:rPr lang="zh-CN" altLang="zh-CN" dirty="0">
                    <a:solidFill>
                      <a:srgbClr val="C78B73"/>
                    </a:solidFill>
                    <a:latin typeface="微软雅黑" panose="020B0503020204020204" pitchFamily="34" charset="-122"/>
                    <a:ea typeface="微软雅黑" panose="020B0503020204020204" pitchFamily="34" charset="-122"/>
                    <a:cs typeface="微软雅黑" panose="020B0503020204020204" pitchFamily="34" charset="-122"/>
                  </a:rPr>
                  <a:t>空间</a:t>
                </a:r>
                <a:r>
                  <a:rPr lang="zh-CN" altLang="zh-CN" dirty="0" smtClean="0">
                    <a:solidFill>
                      <a:srgbClr val="C78B73"/>
                    </a:solidFill>
                    <a:latin typeface="微软雅黑" panose="020B0503020204020204" pitchFamily="34" charset="-122"/>
                    <a:ea typeface="微软雅黑" panose="020B0503020204020204" pitchFamily="34" charset="-122"/>
                    <a:cs typeface="微软雅黑" panose="020B0503020204020204" pitchFamily="34" charset="-122"/>
                  </a:rPr>
                  <a:t>内部或</a:t>
                </a:r>
                <a:r>
                  <a:rPr lang="zh-CN" altLang="zh-CN" dirty="0">
                    <a:solidFill>
                      <a:srgbClr val="C78B73"/>
                    </a:solidFill>
                    <a:latin typeface="微软雅黑" panose="020B0503020204020204" pitchFamily="34" charset="-122"/>
                    <a:ea typeface="微软雅黑" panose="020B0503020204020204" pitchFamily="34" charset="-122"/>
                    <a:cs typeface="微软雅黑" panose="020B0503020204020204" pitchFamily="34" charset="-122"/>
                  </a:rPr>
                  <a:t>各空间实体间的差异</a:t>
                </a:r>
                <a:r>
                  <a:rPr lang="zh-CN" altLang="zh-CN" dirty="0" smtClean="0">
                    <a:latin typeface="微软雅黑" panose="020B0503020204020204" pitchFamily="34" charset="-122"/>
                    <a:ea typeface="微软雅黑" panose="020B0503020204020204" pitchFamily="34" charset="-122"/>
                    <a:cs typeface="微软雅黑" panose="020B0503020204020204" pitchFamily="34" charset="-122"/>
                  </a:rPr>
                  <a:t>缺乏关注</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，在揭示区域内部</a:t>
                </a:r>
                <a:r>
                  <a:rPr lang="zh-CN" altLang="zh-CN" dirty="0" smtClean="0">
                    <a:latin typeface="微软雅黑" panose="020B0503020204020204" pitchFamily="34" charset="-122"/>
                    <a:ea typeface="微软雅黑" panose="020B0503020204020204" pitchFamily="34" charset="-122"/>
                    <a:cs typeface="微软雅黑" panose="020B0503020204020204" pitchFamily="34" charset="-122"/>
                  </a:rPr>
                  <a:t>空间实体</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的相互关系方面不够准确。</a:t>
                </a:r>
              </a:p>
            </p:txBody>
          </p:sp>
        </p:grpSp>
      </p:grpSp>
      <p:sp>
        <p:nvSpPr>
          <p:cNvPr id="41" name="矩形 40"/>
          <p:cNvSpPr/>
          <p:nvPr/>
        </p:nvSpPr>
        <p:spPr>
          <a:xfrm>
            <a:off x="4508511" y="-551377"/>
            <a:ext cx="3174978" cy="1567782"/>
          </a:xfrm>
          <a:prstGeom prst="rect">
            <a:avLst/>
          </a:prstGeom>
          <a:solidFill>
            <a:schemeClr val="bg1"/>
          </a:solidFill>
          <a:ln w="69850">
            <a:solidFill>
              <a:srgbClr val="854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42" name="标题 1"/>
          <p:cNvSpPr txBox="1"/>
          <p:nvPr/>
        </p:nvSpPr>
        <p:spPr>
          <a:xfrm>
            <a:off x="4625315" y="224448"/>
            <a:ext cx="2941370"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latin typeface="微软雅黑" panose="020B0503020204020204" pitchFamily="34" charset="-122"/>
                <a:ea typeface="微软雅黑" panose="020B0503020204020204" pitchFamily="34" charset="-122"/>
              </a:rPr>
              <a:t>点格局优缺点</a:t>
            </a:r>
            <a:endParaRPr lang="zh-CN" altLang="en-US" sz="2400" dirty="0">
              <a:latin typeface="微软雅黑" panose="020B0503020204020204" pitchFamily="34" charset="-122"/>
              <a:ea typeface="微软雅黑" panose="020B0503020204020204" pitchFamily="34" charset="-122"/>
            </a:endParaRPr>
          </a:p>
        </p:txBody>
      </p:sp>
      <p:sp>
        <p:nvSpPr>
          <p:cNvPr id="4" name="ï$ḷïďé"/>
          <p:cNvSpPr txBox="1"/>
          <p:nvPr/>
        </p:nvSpPr>
        <p:spPr bwMode="auto">
          <a:xfrm>
            <a:off x="11027435" y="5364832"/>
            <a:ext cx="919480" cy="44196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rPr>
              <a:t>缺点</a:t>
            </a:r>
            <a:r>
              <a:rPr kumimoji="0" lang="en-US" altLang="zh-CN" sz="2000" b="1" i="0" u="none" strike="noStrike" kern="1200" cap="none" spc="0" normalizeH="0" baseline="0" noProof="0" dirty="0">
                <a:ln>
                  <a:noFill/>
                </a:ln>
                <a:solidFill>
                  <a:srgbClr val="000000"/>
                </a:solidFill>
                <a:effectLst/>
                <a:uLnTx/>
                <a:uFillTx/>
              </a:rPr>
              <a:t>3</a:t>
            </a:r>
          </a:p>
        </p:txBody>
      </p:sp>
      <p:sp>
        <p:nvSpPr>
          <p:cNvPr id="43" name="ïŝlïḍê"/>
          <p:cNvSpPr/>
          <p:nvPr/>
        </p:nvSpPr>
        <p:spPr bwMode="auto">
          <a:xfrm>
            <a:off x="6636003" y="5364832"/>
            <a:ext cx="4290060" cy="180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l">
              <a:lnSpc>
                <a:spcPct val="150000"/>
              </a:lnSpc>
              <a:defRPr/>
            </a:pPr>
            <a:r>
              <a:rPr lang="zh-CN" altLang="zh-CN" dirty="0" smtClean="0">
                <a:latin typeface="微软雅黑" panose="020B0503020204020204" pitchFamily="34" charset="-122"/>
                <a:ea typeface="微软雅黑" panose="020B0503020204020204" pitchFamily="34" charset="-122"/>
              </a:rPr>
              <a:t>点</a:t>
            </a:r>
            <a:r>
              <a:rPr lang="zh-CN" altLang="zh-CN" dirty="0">
                <a:latin typeface="微软雅黑" panose="020B0503020204020204" pitchFamily="34" charset="-122"/>
                <a:ea typeface="微软雅黑" panose="020B0503020204020204" pitchFamily="34" charset="-122"/>
              </a:rPr>
              <a:t>格局方法对</a:t>
            </a:r>
            <a:r>
              <a:rPr lang="zh-CN" altLang="zh-CN" dirty="0">
                <a:solidFill>
                  <a:srgbClr val="C78B73"/>
                </a:solidFill>
                <a:latin typeface="微软雅黑" panose="020B0503020204020204" pitchFamily="34" charset="-122"/>
                <a:ea typeface="微软雅黑" panose="020B0503020204020204" pitchFamily="34" charset="-122"/>
              </a:rPr>
              <a:t>空间异质性</a:t>
            </a:r>
            <a:r>
              <a:rPr lang="zh-CN" altLang="zh-CN" dirty="0">
                <a:latin typeface="微软雅黑" panose="020B0503020204020204" pitchFamily="34" charset="-122"/>
                <a:ea typeface="微软雅黑" panose="020B0503020204020204" pitchFamily="34" charset="-122"/>
              </a:rPr>
              <a:t>的探测不</a:t>
            </a:r>
            <a:r>
              <a:rPr lang="zh-CN" altLang="zh-CN" dirty="0" smtClean="0">
                <a:latin typeface="微软雅黑" panose="020B0503020204020204" pitchFamily="34" charset="-122"/>
                <a:ea typeface="微软雅黑" panose="020B0503020204020204" pitchFamily="34" charset="-122"/>
              </a:rPr>
              <a:t>敏感</a:t>
            </a:r>
            <a:r>
              <a:rPr lang="zh-CN" altLang="en-US" dirty="0" smtClean="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
        <p:nvSpPr>
          <p:cNvPr id="9" name="标题 1"/>
          <p:cNvSpPr txBox="1"/>
          <p:nvPr/>
        </p:nvSpPr>
        <p:spPr>
          <a:xfrm>
            <a:off x="0" y="22560"/>
            <a:ext cx="1902173" cy="6344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dirty="0" smtClean="0">
                <a:latin typeface="微软雅黑" panose="020B0503020204020204" pitchFamily="34" charset="-122"/>
                <a:ea typeface="微软雅黑" panose="020B0503020204020204" pitchFamily="34" charset="-122"/>
              </a:rPr>
              <a:t>点格局</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4454"/>
</p:tagLst>
</file>

<file path=ppt/tags/tag2.xml><?xml version="1.0" encoding="utf-8"?>
<p:tagLst xmlns:a="http://schemas.openxmlformats.org/drawingml/2006/main" xmlns:r="http://schemas.openxmlformats.org/officeDocument/2006/relationships" xmlns:p="http://schemas.openxmlformats.org/presentationml/2006/main">
  <p:tag name="ISLIDE.DIAGRAM" val="99212054-efdc-4e35-812d-7ad214c05445"/>
</p:tagLst>
</file>

<file path=ppt/theme/theme1.xml><?xml version="1.0" encoding="utf-8"?>
<a:theme xmlns:a="http://schemas.openxmlformats.org/drawingml/2006/main" name="Office Theme">
  <a:themeElements>
    <a:clrScheme name="第一章">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TotalTime>
  <Words>3572</Words>
  <Application>Microsoft Office PowerPoint</Application>
  <PresentationFormat>宽屏</PresentationFormat>
  <Paragraphs>376</Paragraphs>
  <Slides>36</Slides>
  <Notes>11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36</vt:i4>
      </vt:variant>
    </vt:vector>
  </HeadingPairs>
  <TitlesOfParts>
    <vt:vector size="47" baseType="lpstr">
      <vt:lpstr>等线</vt:lpstr>
      <vt:lpstr>等线 Light</vt:lpstr>
      <vt:lpstr>宋体</vt:lpstr>
      <vt:lpstr>微软雅黑</vt:lpstr>
      <vt:lpstr>微软雅黑 Light</vt:lpstr>
      <vt:lpstr>Arial</vt:lpstr>
      <vt:lpstr>Broadway</vt:lpstr>
      <vt:lpstr>Calibri</vt:lpstr>
      <vt:lpstr>Calibri Light</vt:lpstr>
      <vt:lpstr>Times New Roman</vt:lpstr>
      <vt:lpstr>Office Theme</vt:lpstr>
      <vt:lpstr>PowerPoint 演示文稿</vt:lpstr>
      <vt:lpstr>本章结构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武大城市化研究室</dc:creator>
  <cp:lastModifiedBy>11</cp:lastModifiedBy>
  <cp:revision>468</cp:revision>
  <dcterms:created xsi:type="dcterms:W3CDTF">2019-01-14T12:09:00Z</dcterms:created>
  <dcterms:modified xsi:type="dcterms:W3CDTF">2019-07-24T02:37:14Z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2052-11.1.0.8213</vt:lpwstr>
  </property>
</Properties>
</file>